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Lst>
  <p:sldIdLst>
    <p:sldId id="256" r:id="rId5"/>
    <p:sldId id="291" r:id="rId6"/>
    <p:sldId id="280" r:id="rId7"/>
    <p:sldId id="260" r:id="rId8"/>
    <p:sldId id="258" r:id="rId9"/>
    <p:sldId id="257" r:id="rId10"/>
    <p:sldId id="268" r:id="rId11"/>
    <p:sldId id="272" r:id="rId12"/>
    <p:sldId id="273" r:id="rId13"/>
    <p:sldId id="271" r:id="rId14"/>
    <p:sldId id="274" r:id="rId15"/>
    <p:sldId id="279" r:id="rId16"/>
    <p:sldId id="259" r:id="rId17"/>
    <p:sldId id="261" r:id="rId18"/>
    <p:sldId id="262" r:id="rId19"/>
    <p:sldId id="270" r:id="rId20"/>
    <p:sldId id="288" r:id="rId21"/>
    <p:sldId id="269" r:id="rId22"/>
    <p:sldId id="263" r:id="rId23"/>
    <p:sldId id="283" r:id="rId24"/>
    <p:sldId id="285" r:id="rId25"/>
    <p:sldId id="286" r:id="rId26"/>
    <p:sldId id="284" r:id="rId27"/>
    <p:sldId id="289" r:id="rId28"/>
    <p:sldId id="290" r:id="rId29"/>
    <p:sldId id="264" r:id="rId30"/>
    <p:sldId id="265" r:id="rId31"/>
    <p:sldId id="266" r:id="rId32"/>
    <p:sldId id="275" r:id="rId33"/>
    <p:sldId id="276" r:id="rId34"/>
    <p:sldId id="278" r:id="rId35"/>
    <p:sldId id="267" r:id="rId36"/>
    <p:sldId id="277" r:id="rId37"/>
    <p:sldId id="292" r:id="rId38"/>
    <p:sldId id="293" r:id="rId39"/>
    <p:sldId id="294"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77" d="100"/>
          <a:sy n="77" d="100"/>
        </p:scale>
        <p:origin x="850"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BF47F1-D48B-47A9-AEB6-AE6B33AE4DAB}"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fr-FR"/>
        </a:p>
      </dgm:t>
    </dgm:pt>
    <dgm:pt modelId="{1028A80E-B274-4083-9AF2-2C4AE97D04CB}">
      <dgm:prSet phldrT="[Texte]"/>
      <dgm:spPr/>
      <dgm:t>
        <a:bodyPr/>
        <a:lstStyle/>
        <a:p>
          <a:r>
            <a:rPr lang="fr-FR" dirty="0"/>
            <a:t>Les parties du site qui ne sont pas optimisées pour le SEO et/ou qui ne sont pas à jour en termes d’accessibilité</a:t>
          </a:r>
        </a:p>
      </dgm:t>
    </dgm:pt>
    <dgm:pt modelId="{052505B5-8E53-4246-A8EC-950104B328B0}" type="parTrans" cxnId="{69C56F28-9ACF-48DB-A610-BAA6DADD1BB4}">
      <dgm:prSet/>
      <dgm:spPr/>
      <dgm:t>
        <a:bodyPr/>
        <a:lstStyle/>
        <a:p>
          <a:endParaRPr lang="fr-FR"/>
        </a:p>
      </dgm:t>
    </dgm:pt>
    <dgm:pt modelId="{601B0B35-5EF9-4A2B-99E7-C0A6C9044F56}" type="sibTrans" cxnId="{69C56F28-9ACF-48DB-A610-BAA6DADD1BB4}">
      <dgm:prSet/>
      <dgm:spPr/>
      <dgm:t>
        <a:bodyPr/>
        <a:lstStyle/>
        <a:p>
          <a:endParaRPr lang="fr-FR"/>
        </a:p>
      </dgm:t>
    </dgm:pt>
    <dgm:pt modelId="{5862D24B-96AD-484C-9CB1-BF7266ADF80F}">
      <dgm:prSet phldrT="[Texte]"/>
      <dgm:spPr/>
      <dgm:t>
        <a:bodyPr/>
        <a:lstStyle/>
        <a:p>
          <a:r>
            <a:rPr lang="fr-FR" dirty="0"/>
            <a:t> Les bonnes pratiques à mettre en place pour chaque partie du site</a:t>
          </a:r>
        </a:p>
      </dgm:t>
    </dgm:pt>
    <dgm:pt modelId="{552E9029-BF00-4649-BBF7-E752D4AE8A36}" type="parTrans" cxnId="{41CCBD4E-ED0D-4BB3-802A-65F8B90094F4}">
      <dgm:prSet/>
      <dgm:spPr/>
      <dgm:t>
        <a:bodyPr/>
        <a:lstStyle/>
        <a:p>
          <a:endParaRPr lang="fr-FR"/>
        </a:p>
      </dgm:t>
    </dgm:pt>
    <dgm:pt modelId="{7DA62A96-B6C5-4358-B86B-2DB3D667E068}" type="sibTrans" cxnId="{41CCBD4E-ED0D-4BB3-802A-65F8B90094F4}">
      <dgm:prSet/>
      <dgm:spPr/>
      <dgm:t>
        <a:bodyPr/>
        <a:lstStyle/>
        <a:p>
          <a:endParaRPr lang="fr-FR"/>
        </a:p>
      </dgm:t>
    </dgm:pt>
    <dgm:pt modelId="{A1CA1010-7271-493F-B97C-B31E1A70ED08}">
      <dgm:prSet phldrT="[Texte]"/>
      <dgm:spPr/>
      <dgm:t>
        <a:bodyPr/>
        <a:lstStyle/>
        <a:p>
          <a:r>
            <a:rPr lang="fr-FR" dirty="0"/>
            <a:t>Synthèse d’analyse</a:t>
          </a:r>
        </a:p>
      </dgm:t>
    </dgm:pt>
    <dgm:pt modelId="{1C03FC9B-EE45-4276-B023-97A4A9C48CB7}" type="parTrans" cxnId="{295D5B01-F627-4A85-90F6-D3114C4B4DEB}">
      <dgm:prSet/>
      <dgm:spPr/>
      <dgm:t>
        <a:bodyPr/>
        <a:lstStyle/>
        <a:p>
          <a:endParaRPr lang="fr-FR"/>
        </a:p>
      </dgm:t>
    </dgm:pt>
    <dgm:pt modelId="{C6BBB7A2-D256-4E27-A8D7-4136F9EAAF2D}" type="sibTrans" cxnId="{295D5B01-F627-4A85-90F6-D3114C4B4DEB}">
      <dgm:prSet/>
      <dgm:spPr/>
      <dgm:t>
        <a:bodyPr/>
        <a:lstStyle/>
        <a:p>
          <a:endParaRPr lang="fr-FR"/>
        </a:p>
      </dgm:t>
    </dgm:pt>
    <dgm:pt modelId="{7C7CBCE8-19B8-4010-8F84-E8580815B743}">
      <dgm:prSet phldrT="[Texte]"/>
      <dgm:spPr/>
      <dgm:t>
        <a:bodyPr/>
        <a:lstStyle/>
        <a:p>
          <a:r>
            <a:rPr lang="fr-FR" dirty="0"/>
            <a:t>Objectif à atteindre :Meilleur  classement lorsqu’on tape “Entreprise webdesign Lyon” dans les moteurs de recherche</a:t>
          </a:r>
        </a:p>
      </dgm:t>
    </dgm:pt>
    <dgm:pt modelId="{115DF59E-73D8-49BB-8880-A2D53CD3CEBE}" type="parTrans" cxnId="{F4714B7D-73D8-4969-821A-F139B499C5E2}">
      <dgm:prSet/>
      <dgm:spPr/>
      <dgm:t>
        <a:bodyPr/>
        <a:lstStyle/>
        <a:p>
          <a:endParaRPr lang="fr-FR"/>
        </a:p>
      </dgm:t>
    </dgm:pt>
    <dgm:pt modelId="{C5F5348E-CA43-47FC-B562-99CE781F1771}" type="sibTrans" cxnId="{F4714B7D-73D8-4969-821A-F139B499C5E2}">
      <dgm:prSet/>
      <dgm:spPr/>
      <dgm:t>
        <a:bodyPr/>
        <a:lstStyle/>
        <a:p>
          <a:endParaRPr lang="fr-FR"/>
        </a:p>
      </dgm:t>
    </dgm:pt>
    <dgm:pt modelId="{9A69B19B-0DEE-496C-BFC4-257191EDC1E9}" type="pres">
      <dgm:prSet presAssocID="{6ABF47F1-D48B-47A9-AEB6-AE6B33AE4DAB}" presName="outerComposite" presStyleCnt="0">
        <dgm:presLayoutVars>
          <dgm:chMax val="5"/>
          <dgm:dir/>
          <dgm:resizeHandles val="exact"/>
        </dgm:presLayoutVars>
      </dgm:prSet>
      <dgm:spPr/>
    </dgm:pt>
    <dgm:pt modelId="{DF4428C3-2A2B-4E74-95E1-4D28B3F1C0CF}" type="pres">
      <dgm:prSet presAssocID="{6ABF47F1-D48B-47A9-AEB6-AE6B33AE4DAB}" presName="dummyMaxCanvas" presStyleCnt="0">
        <dgm:presLayoutVars/>
      </dgm:prSet>
      <dgm:spPr/>
    </dgm:pt>
    <dgm:pt modelId="{87B12B58-0863-43C6-A2E6-09EC8840C20B}" type="pres">
      <dgm:prSet presAssocID="{6ABF47F1-D48B-47A9-AEB6-AE6B33AE4DAB}" presName="FourNodes_1" presStyleLbl="node1" presStyleIdx="0" presStyleCnt="4">
        <dgm:presLayoutVars>
          <dgm:bulletEnabled val="1"/>
        </dgm:presLayoutVars>
      </dgm:prSet>
      <dgm:spPr/>
    </dgm:pt>
    <dgm:pt modelId="{4E0AE31D-148B-4322-88A1-49F7E66ED2BE}" type="pres">
      <dgm:prSet presAssocID="{6ABF47F1-D48B-47A9-AEB6-AE6B33AE4DAB}" presName="FourNodes_2" presStyleLbl="node1" presStyleIdx="1" presStyleCnt="4">
        <dgm:presLayoutVars>
          <dgm:bulletEnabled val="1"/>
        </dgm:presLayoutVars>
      </dgm:prSet>
      <dgm:spPr/>
    </dgm:pt>
    <dgm:pt modelId="{C3B4BFEC-C510-4044-B98E-13CDA3A99481}" type="pres">
      <dgm:prSet presAssocID="{6ABF47F1-D48B-47A9-AEB6-AE6B33AE4DAB}" presName="FourNodes_3" presStyleLbl="node1" presStyleIdx="2" presStyleCnt="4">
        <dgm:presLayoutVars>
          <dgm:bulletEnabled val="1"/>
        </dgm:presLayoutVars>
      </dgm:prSet>
      <dgm:spPr/>
    </dgm:pt>
    <dgm:pt modelId="{F4EB163E-CF62-4A19-886D-AB3463C1B8C2}" type="pres">
      <dgm:prSet presAssocID="{6ABF47F1-D48B-47A9-AEB6-AE6B33AE4DAB}" presName="FourNodes_4" presStyleLbl="node1" presStyleIdx="3" presStyleCnt="4">
        <dgm:presLayoutVars>
          <dgm:bulletEnabled val="1"/>
        </dgm:presLayoutVars>
      </dgm:prSet>
      <dgm:spPr/>
    </dgm:pt>
    <dgm:pt modelId="{3011CD66-72D2-43CB-BBC9-E1AEA5EEBE76}" type="pres">
      <dgm:prSet presAssocID="{6ABF47F1-D48B-47A9-AEB6-AE6B33AE4DAB}" presName="FourConn_1-2" presStyleLbl="fgAccFollowNode1" presStyleIdx="0" presStyleCnt="3">
        <dgm:presLayoutVars>
          <dgm:bulletEnabled val="1"/>
        </dgm:presLayoutVars>
      </dgm:prSet>
      <dgm:spPr/>
    </dgm:pt>
    <dgm:pt modelId="{0F331470-5266-4E6D-9698-12007D8B7B56}" type="pres">
      <dgm:prSet presAssocID="{6ABF47F1-D48B-47A9-AEB6-AE6B33AE4DAB}" presName="FourConn_2-3" presStyleLbl="fgAccFollowNode1" presStyleIdx="1" presStyleCnt="3">
        <dgm:presLayoutVars>
          <dgm:bulletEnabled val="1"/>
        </dgm:presLayoutVars>
      </dgm:prSet>
      <dgm:spPr/>
    </dgm:pt>
    <dgm:pt modelId="{B484FCED-8616-42CA-8714-942324BB4CA4}" type="pres">
      <dgm:prSet presAssocID="{6ABF47F1-D48B-47A9-AEB6-AE6B33AE4DAB}" presName="FourConn_3-4" presStyleLbl="fgAccFollowNode1" presStyleIdx="2" presStyleCnt="3">
        <dgm:presLayoutVars>
          <dgm:bulletEnabled val="1"/>
        </dgm:presLayoutVars>
      </dgm:prSet>
      <dgm:spPr/>
    </dgm:pt>
    <dgm:pt modelId="{D2AC23C3-CE0A-4C6B-A2FA-BB507630BD1E}" type="pres">
      <dgm:prSet presAssocID="{6ABF47F1-D48B-47A9-AEB6-AE6B33AE4DAB}" presName="FourNodes_1_text" presStyleLbl="node1" presStyleIdx="3" presStyleCnt="4">
        <dgm:presLayoutVars>
          <dgm:bulletEnabled val="1"/>
        </dgm:presLayoutVars>
      </dgm:prSet>
      <dgm:spPr/>
    </dgm:pt>
    <dgm:pt modelId="{ACCE11FD-4511-45DE-887E-3C0448731992}" type="pres">
      <dgm:prSet presAssocID="{6ABF47F1-D48B-47A9-AEB6-AE6B33AE4DAB}" presName="FourNodes_2_text" presStyleLbl="node1" presStyleIdx="3" presStyleCnt="4">
        <dgm:presLayoutVars>
          <dgm:bulletEnabled val="1"/>
        </dgm:presLayoutVars>
      </dgm:prSet>
      <dgm:spPr/>
    </dgm:pt>
    <dgm:pt modelId="{627DD9E6-D460-4DEF-AC8F-7EBBCAEEBC70}" type="pres">
      <dgm:prSet presAssocID="{6ABF47F1-D48B-47A9-AEB6-AE6B33AE4DAB}" presName="FourNodes_3_text" presStyleLbl="node1" presStyleIdx="3" presStyleCnt="4">
        <dgm:presLayoutVars>
          <dgm:bulletEnabled val="1"/>
        </dgm:presLayoutVars>
      </dgm:prSet>
      <dgm:spPr/>
    </dgm:pt>
    <dgm:pt modelId="{A9CF889B-8147-4C8B-B30A-761CF853F6C3}" type="pres">
      <dgm:prSet presAssocID="{6ABF47F1-D48B-47A9-AEB6-AE6B33AE4DAB}" presName="FourNodes_4_text" presStyleLbl="node1" presStyleIdx="3" presStyleCnt="4">
        <dgm:presLayoutVars>
          <dgm:bulletEnabled val="1"/>
        </dgm:presLayoutVars>
      </dgm:prSet>
      <dgm:spPr/>
    </dgm:pt>
  </dgm:ptLst>
  <dgm:cxnLst>
    <dgm:cxn modelId="{1595E300-CFE5-49E1-A15E-996399B1A65D}" type="presOf" srcId="{1028A80E-B274-4083-9AF2-2C4AE97D04CB}" destId="{87B12B58-0863-43C6-A2E6-09EC8840C20B}" srcOrd="0" destOrd="0" presId="urn:microsoft.com/office/officeart/2005/8/layout/vProcess5"/>
    <dgm:cxn modelId="{295D5B01-F627-4A85-90F6-D3114C4B4DEB}" srcId="{6ABF47F1-D48B-47A9-AEB6-AE6B33AE4DAB}" destId="{A1CA1010-7271-493F-B97C-B31E1A70ED08}" srcOrd="2" destOrd="0" parTransId="{1C03FC9B-EE45-4276-B023-97A4A9C48CB7}" sibTransId="{C6BBB7A2-D256-4E27-A8D7-4136F9EAAF2D}"/>
    <dgm:cxn modelId="{2FF84701-F7DA-43EB-AB76-CC7B6218E4F4}" type="presOf" srcId="{601B0B35-5EF9-4A2B-99E7-C0A6C9044F56}" destId="{3011CD66-72D2-43CB-BBC9-E1AEA5EEBE76}" srcOrd="0" destOrd="0" presId="urn:microsoft.com/office/officeart/2005/8/layout/vProcess5"/>
    <dgm:cxn modelId="{01887A1A-519A-40C9-B7E9-255BC0D7666E}" type="presOf" srcId="{1028A80E-B274-4083-9AF2-2C4AE97D04CB}" destId="{D2AC23C3-CE0A-4C6B-A2FA-BB507630BD1E}" srcOrd="1" destOrd="0" presId="urn:microsoft.com/office/officeart/2005/8/layout/vProcess5"/>
    <dgm:cxn modelId="{5898EA26-EC74-4902-BFBF-27BCA7E7EDD4}" type="presOf" srcId="{C6BBB7A2-D256-4E27-A8D7-4136F9EAAF2D}" destId="{B484FCED-8616-42CA-8714-942324BB4CA4}" srcOrd="0" destOrd="0" presId="urn:microsoft.com/office/officeart/2005/8/layout/vProcess5"/>
    <dgm:cxn modelId="{69C56F28-9ACF-48DB-A610-BAA6DADD1BB4}" srcId="{6ABF47F1-D48B-47A9-AEB6-AE6B33AE4DAB}" destId="{1028A80E-B274-4083-9AF2-2C4AE97D04CB}" srcOrd="0" destOrd="0" parTransId="{052505B5-8E53-4246-A8EC-950104B328B0}" sibTransId="{601B0B35-5EF9-4A2B-99E7-C0A6C9044F56}"/>
    <dgm:cxn modelId="{5899F066-EF60-43B0-8BF2-2A4915537EA9}" type="presOf" srcId="{6ABF47F1-D48B-47A9-AEB6-AE6B33AE4DAB}" destId="{9A69B19B-0DEE-496C-BFC4-257191EDC1E9}" srcOrd="0" destOrd="0" presId="urn:microsoft.com/office/officeart/2005/8/layout/vProcess5"/>
    <dgm:cxn modelId="{41CCBD4E-ED0D-4BB3-802A-65F8B90094F4}" srcId="{6ABF47F1-D48B-47A9-AEB6-AE6B33AE4DAB}" destId="{5862D24B-96AD-484C-9CB1-BF7266ADF80F}" srcOrd="1" destOrd="0" parTransId="{552E9029-BF00-4649-BBF7-E752D4AE8A36}" sibTransId="{7DA62A96-B6C5-4358-B86B-2DB3D667E068}"/>
    <dgm:cxn modelId="{727F7275-1D06-47FC-AD1D-21629938AEC6}" type="presOf" srcId="{5862D24B-96AD-484C-9CB1-BF7266ADF80F}" destId="{ACCE11FD-4511-45DE-887E-3C0448731992}" srcOrd="1" destOrd="0" presId="urn:microsoft.com/office/officeart/2005/8/layout/vProcess5"/>
    <dgm:cxn modelId="{044CFF55-EF86-422C-91E9-E8A4E196E104}" type="presOf" srcId="{7C7CBCE8-19B8-4010-8F84-E8580815B743}" destId="{F4EB163E-CF62-4A19-886D-AB3463C1B8C2}" srcOrd="0" destOrd="0" presId="urn:microsoft.com/office/officeart/2005/8/layout/vProcess5"/>
    <dgm:cxn modelId="{F4714B7D-73D8-4969-821A-F139B499C5E2}" srcId="{6ABF47F1-D48B-47A9-AEB6-AE6B33AE4DAB}" destId="{7C7CBCE8-19B8-4010-8F84-E8580815B743}" srcOrd="3" destOrd="0" parTransId="{115DF59E-73D8-49BB-8880-A2D53CD3CEBE}" sibTransId="{C5F5348E-CA43-47FC-B562-99CE781F1771}"/>
    <dgm:cxn modelId="{0F732480-860E-4654-A955-21E4A89203F6}" type="presOf" srcId="{7DA62A96-B6C5-4358-B86B-2DB3D667E068}" destId="{0F331470-5266-4E6D-9698-12007D8B7B56}" srcOrd="0" destOrd="0" presId="urn:microsoft.com/office/officeart/2005/8/layout/vProcess5"/>
    <dgm:cxn modelId="{D14D9294-5FB5-4B91-9C58-16505CC5F407}" type="presOf" srcId="{7C7CBCE8-19B8-4010-8F84-E8580815B743}" destId="{A9CF889B-8147-4C8B-B30A-761CF853F6C3}" srcOrd="1" destOrd="0" presId="urn:microsoft.com/office/officeart/2005/8/layout/vProcess5"/>
    <dgm:cxn modelId="{274627BD-25BA-4F9F-BBBE-8DD1ABC3525C}" type="presOf" srcId="{A1CA1010-7271-493F-B97C-B31E1A70ED08}" destId="{C3B4BFEC-C510-4044-B98E-13CDA3A99481}" srcOrd="0" destOrd="0" presId="urn:microsoft.com/office/officeart/2005/8/layout/vProcess5"/>
    <dgm:cxn modelId="{E58386D4-3B13-4F92-9878-8013F2643411}" type="presOf" srcId="{A1CA1010-7271-493F-B97C-B31E1A70ED08}" destId="{627DD9E6-D460-4DEF-AC8F-7EBBCAEEBC70}" srcOrd="1" destOrd="0" presId="urn:microsoft.com/office/officeart/2005/8/layout/vProcess5"/>
    <dgm:cxn modelId="{9C4ACAFB-9124-4A86-93F9-BC820A21577B}" type="presOf" srcId="{5862D24B-96AD-484C-9CB1-BF7266ADF80F}" destId="{4E0AE31D-148B-4322-88A1-49F7E66ED2BE}" srcOrd="0" destOrd="0" presId="urn:microsoft.com/office/officeart/2005/8/layout/vProcess5"/>
    <dgm:cxn modelId="{EADB51AD-E1A0-4AA9-9E80-C57AFD866DAC}" type="presParOf" srcId="{9A69B19B-0DEE-496C-BFC4-257191EDC1E9}" destId="{DF4428C3-2A2B-4E74-95E1-4D28B3F1C0CF}" srcOrd="0" destOrd="0" presId="urn:microsoft.com/office/officeart/2005/8/layout/vProcess5"/>
    <dgm:cxn modelId="{2A993633-9D87-4A88-8900-D11F2C41A67C}" type="presParOf" srcId="{9A69B19B-0DEE-496C-BFC4-257191EDC1E9}" destId="{87B12B58-0863-43C6-A2E6-09EC8840C20B}" srcOrd="1" destOrd="0" presId="urn:microsoft.com/office/officeart/2005/8/layout/vProcess5"/>
    <dgm:cxn modelId="{5B7B5C86-AC63-499A-9554-F44D17F43DDE}" type="presParOf" srcId="{9A69B19B-0DEE-496C-BFC4-257191EDC1E9}" destId="{4E0AE31D-148B-4322-88A1-49F7E66ED2BE}" srcOrd="2" destOrd="0" presId="urn:microsoft.com/office/officeart/2005/8/layout/vProcess5"/>
    <dgm:cxn modelId="{63D463D4-BB95-453E-86CA-198A43BAC85E}" type="presParOf" srcId="{9A69B19B-0DEE-496C-BFC4-257191EDC1E9}" destId="{C3B4BFEC-C510-4044-B98E-13CDA3A99481}" srcOrd="3" destOrd="0" presId="urn:microsoft.com/office/officeart/2005/8/layout/vProcess5"/>
    <dgm:cxn modelId="{8AAFE39E-7DCD-4A6E-B110-EDA3BD8EA8D6}" type="presParOf" srcId="{9A69B19B-0DEE-496C-BFC4-257191EDC1E9}" destId="{F4EB163E-CF62-4A19-886D-AB3463C1B8C2}" srcOrd="4" destOrd="0" presId="urn:microsoft.com/office/officeart/2005/8/layout/vProcess5"/>
    <dgm:cxn modelId="{D9689171-EF02-4518-B00A-06CDB0592E4E}" type="presParOf" srcId="{9A69B19B-0DEE-496C-BFC4-257191EDC1E9}" destId="{3011CD66-72D2-43CB-BBC9-E1AEA5EEBE76}" srcOrd="5" destOrd="0" presId="urn:microsoft.com/office/officeart/2005/8/layout/vProcess5"/>
    <dgm:cxn modelId="{9482FE88-1757-43A3-B87F-87E358BB223F}" type="presParOf" srcId="{9A69B19B-0DEE-496C-BFC4-257191EDC1E9}" destId="{0F331470-5266-4E6D-9698-12007D8B7B56}" srcOrd="6" destOrd="0" presId="urn:microsoft.com/office/officeart/2005/8/layout/vProcess5"/>
    <dgm:cxn modelId="{DAD7613C-9F1E-4576-B71B-EA8849968C2A}" type="presParOf" srcId="{9A69B19B-0DEE-496C-BFC4-257191EDC1E9}" destId="{B484FCED-8616-42CA-8714-942324BB4CA4}" srcOrd="7" destOrd="0" presId="urn:microsoft.com/office/officeart/2005/8/layout/vProcess5"/>
    <dgm:cxn modelId="{0D665082-3961-4B8E-915C-A5C97BCEB1A6}" type="presParOf" srcId="{9A69B19B-0DEE-496C-BFC4-257191EDC1E9}" destId="{D2AC23C3-CE0A-4C6B-A2FA-BB507630BD1E}" srcOrd="8" destOrd="0" presId="urn:microsoft.com/office/officeart/2005/8/layout/vProcess5"/>
    <dgm:cxn modelId="{867570F9-14ED-4E58-9292-9FF4ABFF4FA2}" type="presParOf" srcId="{9A69B19B-0DEE-496C-BFC4-257191EDC1E9}" destId="{ACCE11FD-4511-45DE-887E-3C0448731992}" srcOrd="9" destOrd="0" presId="urn:microsoft.com/office/officeart/2005/8/layout/vProcess5"/>
    <dgm:cxn modelId="{B39BCB9E-509A-4D80-9737-A653FB2C6C35}" type="presParOf" srcId="{9A69B19B-0DEE-496C-BFC4-257191EDC1E9}" destId="{627DD9E6-D460-4DEF-AC8F-7EBBCAEEBC70}" srcOrd="10" destOrd="0" presId="urn:microsoft.com/office/officeart/2005/8/layout/vProcess5"/>
    <dgm:cxn modelId="{CAAAA5F5-75CB-4EDD-8C9D-FF3FD7A63B7C}" type="presParOf" srcId="{9A69B19B-0DEE-496C-BFC4-257191EDC1E9}" destId="{A9CF889B-8147-4C8B-B30A-761CF853F6C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12B58-0863-43C6-A2E6-09EC8840C20B}">
      <dsp:nvSpPr>
        <dsp:cNvPr id="0" name=""/>
        <dsp:cNvSpPr/>
      </dsp:nvSpPr>
      <dsp:spPr>
        <a:xfrm>
          <a:off x="0" y="0"/>
          <a:ext cx="5271440" cy="92432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t>Les parties du site qui ne sont pas optimisées pour le SEO et/ou qui ne sont pas à jour en termes d’accessibilité</a:t>
          </a:r>
        </a:p>
      </dsp:txBody>
      <dsp:txXfrm>
        <a:off x="27073" y="27073"/>
        <a:ext cx="4195915" cy="870179"/>
      </dsp:txXfrm>
    </dsp:sp>
    <dsp:sp modelId="{4E0AE31D-148B-4322-88A1-49F7E66ED2BE}">
      <dsp:nvSpPr>
        <dsp:cNvPr id="0" name=""/>
        <dsp:cNvSpPr/>
      </dsp:nvSpPr>
      <dsp:spPr>
        <a:xfrm>
          <a:off x="441483" y="1092384"/>
          <a:ext cx="5271440" cy="92432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t> Les bonnes pratiques à mettre en place pour chaque partie du site</a:t>
          </a:r>
        </a:p>
      </dsp:txBody>
      <dsp:txXfrm>
        <a:off x="468556" y="1119457"/>
        <a:ext cx="4175000" cy="870179"/>
      </dsp:txXfrm>
    </dsp:sp>
    <dsp:sp modelId="{C3B4BFEC-C510-4044-B98E-13CDA3A99481}">
      <dsp:nvSpPr>
        <dsp:cNvPr id="0" name=""/>
        <dsp:cNvSpPr/>
      </dsp:nvSpPr>
      <dsp:spPr>
        <a:xfrm>
          <a:off x="876377" y="2184768"/>
          <a:ext cx="5271440" cy="924325"/>
        </a:xfrm>
        <a:prstGeom prst="roundRect">
          <a:avLst>
            <a:gd name="adj" fmla="val 10000"/>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t>Synthèse d’analyse</a:t>
          </a:r>
        </a:p>
      </dsp:txBody>
      <dsp:txXfrm>
        <a:off x="903450" y="2211841"/>
        <a:ext cx="4181589" cy="870179"/>
      </dsp:txXfrm>
    </dsp:sp>
    <dsp:sp modelId="{F4EB163E-CF62-4A19-886D-AB3463C1B8C2}">
      <dsp:nvSpPr>
        <dsp:cNvPr id="0" name=""/>
        <dsp:cNvSpPr/>
      </dsp:nvSpPr>
      <dsp:spPr>
        <a:xfrm>
          <a:off x="1317860" y="3277152"/>
          <a:ext cx="5271440" cy="924325"/>
        </a:xfrm>
        <a:prstGeom prst="roundRect">
          <a:avLst>
            <a:gd name="adj" fmla="val 10000"/>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t>Objectif à atteindre :Meilleur  classement lorsqu’on tape “Entreprise webdesign Lyon” dans les moteurs de recherche</a:t>
          </a:r>
        </a:p>
      </dsp:txBody>
      <dsp:txXfrm>
        <a:off x="1344933" y="3304225"/>
        <a:ext cx="4175000" cy="870179"/>
      </dsp:txXfrm>
    </dsp:sp>
    <dsp:sp modelId="{3011CD66-72D2-43CB-BBC9-E1AEA5EEBE76}">
      <dsp:nvSpPr>
        <dsp:cNvPr id="0" name=""/>
        <dsp:cNvSpPr/>
      </dsp:nvSpPr>
      <dsp:spPr>
        <a:xfrm>
          <a:off x="4670629" y="707949"/>
          <a:ext cx="600811" cy="600811"/>
        </a:xfrm>
        <a:prstGeom prst="downArrow">
          <a:avLst>
            <a:gd name="adj1" fmla="val 55000"/>
            <a:gd name="adj2" fmla="val 45000"/>
          </a:avLst>
        </a:prstGeom>
        <a:solidFill>
          <a:schemeClr val="accent2">
            <a:tint val="40000"/>
            <a:alpha val="90000"/>
            <a:hueOff val="0"/>
            <a:satOff val="0"/>
            <a:lumOff val="0"/>
            <a:alphaOff val="0"/>
          </a:schemeClr>
        </a:solidFill>
        <a:ln w="1397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fr-FR" sz="2700" kern="1200"/>
        </a:p>
      </dsp:txBody>
      <dsp:txXfrm>
        <a:off x="4805811" y="707949"/>
        <a:ext cx="330447" cy="452110"/>
      </dsp:txXfrm>
    </dsp:sp>
    <dsp:sp modelId="{0F331470-5266-4E6D-9698-12007D8B7B56}">
      <dsp:nvSpPr>
        <dsp:cNvPr id="0" name=""/>
        <dsp:cNvSpPr/>
      </dsp:nvSpPr>
      <dsp:spPr>
        <a:xfrm>
          <a:off x="5112112" y="1800333"/>
          <a:ext cx="600811" cy="600811"/>
        </a:xfrm>
        <a:prstGeom prst="downArrow">
          <a:avLst>
            <a:gd name="adj1" fmla="val 55000"/>
            <a:gd name="adj2" fmla="val 45000"/>
          </a:avLst>
        </a:prstGeom>
        <a:solidFill>
          <a:schemeClr val="accent3">
            <a:tint val="40000"/>
            <a:alpha val="90000"/>
            <a:hueOff val="0"/>
            <a:satOff val="0"/>
            <a:lumOff val="0"/>
            <a:alphaOff val="0"/>
          </a:schemeClr>
        </a:solidFill>
        <a:ln w="1397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fr-FR" sz="2700" kern="1200"/>
        </a:p>
      </dsp:txBody>
      <dsp:txXfrm>
        <a:off x="5247294" y="1800333"/>
        <a:ext cx="330447" cy="452110"/>
      </dsp:txXfrm>
    </dsp:sp>
    <dsp:sp modelId="{B484FCED-8616-42CA-8714-942324BB4CA4}">
      <dsp:nvSpPr>
        <dsp:cNvPr id="0" name=""/>
        <dsp:cNvSpPr/>
      </dsp:nvSpPr>
      <dsp:spPr>
        <a:xfrm>
          <a:off x="5547006" y="2892717"/>
          <a:ext cx="600811" cy="600811"/>
        </a:xfrm>
        <a:prstGeom prst="downArrow">
          <a:avLst>
            <a:gd name="adj1" fmla="val 55000"/>
            <a:gd name="adj2" fmla="val 45000"/>
          </a:avLst>
        </a:prstGeom>
        <a:solidFill>
          <a:schemeClr val="accent4">
            <a:tint val="40000"/>
            <a:alpha val="90000"/>
            <a:hueOff val="0"/>
            <a:satOff val="0"/>
            <a:lumOff val="0"/>
            <a:alphaOff val="0"/>
          </a:schemeClr>
        </a:solidFill>
        <a:ln w="1397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fr-FR" sz="2700" kern="1200"/>
        </a:p>
      </dsp:txBody>
      <dsp:txXfrm>
        <a:off x="5682188" y="2892717"/>
        <a:ext cx="330447" cy="45211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73302334-7E8B-4320-A1E2-4B05AC15A670}" type="datetimeFigureOut">
              <a:rPr lang="fr-FR" smtClean="0"/>
              <a:pPr/>
              <a:t>22/01/2023</a:t>
            </a:fld>
            <a:endParaRPr lang="fr-FR"/>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fr-FR"/>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108582E2-60D7-40E7-AECB-CED9E7320F8D}" type="slidenum">
              <a:rPr lang="fr-FR" smtClean="0"/>
              <a:pPr/>
              <a:t>‹N°›</a:t>
            </a:fld>
            <a:endParaRPr lang="fr-FR"/>
          </a:p>
        </p:txBody>
      </p:sp>
    </p:spTree>
    <p:extLst>
      <p:ext uri="{BB962C8B-B14F-4D97-AF65-F5344CB8AC3E}">
        <p14:creationId xmlns:p14="http://schemas.microsoft.com/office/powerpoint/2010/main" val="12727475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3302334-7E8B-4320-A1E2-4B05AC15A670}" type="datetimeFigureOut">
              <a:rPr lang="fr-FR" smtClean="0"/>
              <a:pPr/>
              <a:t>22/01/2023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21992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3302334-7E8B-4320-A1E2-4B05AC15A670}" type="datetimeFigureOut">
              <a:rPr lang="fr-FR" smtClean="0"/>
              <a:pPr/>
              <a:t>22/01/2023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226352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3302334-7E8B-4320-A1E2-4B05AC15A670}" type="datetimeFigureOut">
              <a:rPr lang="fr-FR" smtClean="0"/>
              <a:pPr/>
              <a:t>22/01/2023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15886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fr-FR"/>
              <a:t>Modifiez le style du titre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3302334-7E8B-4320-A1E2-4B05AC15A670}" type="datetimeFigureOut">
              <a:rPr lang="fr-FR" smtClean="0"/>
              <a:pPr/>
              <a:t>22/01/2023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08582E2-60D7-40E7-AECB-CED9E7320F8D}" type="slidenum">
              <a:rPr lang="fr-FR" smtClean="0"/>
              <a:pPr/>
              <a:t>‹N°›</a:t>
            </a:fld>
            <a:endParaRPr lang="fr-F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0369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3302334-7E8B-4320-A1E2-4B05AC15A670}" type="datetimeFigureOut">
              <a:rPr lang="fr-FR" smtClean="0"/>
              <a:pPr/>
              <a:t>22/01/2023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4204854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fr-FR"/>
              <a:t>Cliquez pour modifier les styles du texte du masque</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3302334-7E8B-4320-A1E2-4B05AC15A670}" type="datetimeFigureOut">
              <a:rPr lang="fr-FR" smtClean="0"/>
              <a:pPr/>
              <a:t>22/01/2023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127199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3302334-7E8B-4320-A1E2-4B05AC15A670}" type="datetimeFigureOut">
              <a:rPr lang="fr-FR" smtClean="0"/>
              <a:pPr/>
              <a:t>22/01/2023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103088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02334-7E8B-4320-A1E2-4B05AC15A670}" type="datetimeFigureOut">
              <a:rPr lang="fr-FR" smtClean="0"/>
              <a:pPr/>
              <a:t>22/01/2023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085806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fr-FR"/>
              <a:t>Modifiez le style du titre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3302334-7E8B-4320-A1E2-4B05AC15A670}" type="datetimeFigureOut">
              <a:rPr lang="fr-FR" smtClean="0"/>
              <a:pPr/>
              <a:t>22/01/2023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800345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3302334-7E8B-4320-A1E2-4B05AC15A670}" type="datetimeFigureOut">
              <a:rPr lang="fr-FR" smtClean="0"/>
              <a:pPr/>
              <a:t>22/01/2023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1800564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3302334-7E8B-4320-A1E2-4B05AC15A670}" type="datetimeFigureOut">
              <a:rPr lang="fr-FR" smtClean="0"/>
              <a:pPr/>
              <a:t>22/01/2023</a:t>
            </a:fld>
            <a:endParaRPr lang="fr-FR"/>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fr-FR"/>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108582E2-60D7-40E7-AECB-CED9E7320F8D}" type="slidenum">
              <a:rPr lang="fr-FR" smtClean="0"/>
              <a:pPr/>
              <a:t>‹N°›</a:t>
            </a:fld>
            <a:endParaRPr lang="fr-FR"/>
          </a:p>
        </p:txBody>
      </p:sp>
    </p:spTree>
    <p:extLst>
      <p:ext uri="{BB962C8B-B14F-4D97-AF65-F5344CB8AC3E}">
        <p14:creationId xmlns:p14="http://schemas.microsoft.com/office/powerpoint/2010/main" val="114897056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ave.webaim.org/" TargetMode="External"/><Relationship Id="rId2" Type="http://schemas.openxmlformats.org/officeDocument/2006/relationships/hyperlink" Target="https://chrome.google.com/webstore/detail/wave-evaluation-tool/jbbplnpkjmmeebjpijfedlgcdilocofh"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hyperlink" Target="https://wave.webaim.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ave.webaim.org/" TargetMode="External"/><Relationship Id="rId2" Type="http://schemas.openxmlformats.org/officeDocument/2006/relationships/hyperlink" Target="https://image.online-convert.com/fr/convertir-en-web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developer.mozilla.org/fr/docs/Web/Accessibility/Mobile_accessibility_checklist"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airensection.blogspot.com/2016/06/merci-et-au-revoir-chers-eleves.html" TargetMode="External"/><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uptrends.com/tools/website-speed-test" TargetMode="Externa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image.online-convert.com/fr/convertir-en-webp"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5206179" y="758952"/>
            <a:ext cx="2803963" cy="4041648"/>
          </a:xfrm>
        </p:spPr>
        <p:txBody>
          <a:bodyPr>
            <a:normAutofit/>
          </a:bodyPr>
          <a:lstStyle/>
          <a:p>
            <a:r>
              <a:rPr lang="fr-FR" sz="5700" dirty="0"/>
              <a:t>P4 </a:t>
            </a:r>
            <a:br>
              <a:rPr lang="fr-FR" sz="5700" dirty="0"/>
            </a:br>
            <a:endParaRPr lang="fr-FR" sz="5700" dirty="0"/>
          </a:p>
        </p:txBody>
      </p:sp>
      <p:sp>
        <p:nvSpPr>
          <p:cNvPr id="3" name="Sous-titre 2"/>
          <p:cNvSpPr>
            <a:spLocks noGrp="1"/>
          </p:cNvSpPr>
          <p:nvPr>
            <p:ph type="subTitle" idx="1"/>
          </p:nvPr>
        </p:nvSpPr>
        <p:spPr>
          <a:xfrm>
            <a:off x="5195320" y="4800600"/>
            <a:ext cx="3609467" cy="1691640"/>
          </a:xfrm>
        </p:spPr>
        <p:txBody>
          <a:bodyPr>
            <a:normAutofit/>
          </a:bodyPr>
          <a:lstStyle/>
          <a:p>
            <a:r>
              <a:rPr lang="fr-FR" sz="3600" dirty="0"/>
              <a:t>Améliorer le référencement</a:t>
            </a:r>
          </a:p>
        </p:txBody>
      </p:sp>
      <p:sp>
        <p:nvSpPr>
          <p:cNvPr id="1445" name="Rectangle 1444">
            <a:extLst>
              <a:ext uri="{FF2B5EF4-FFF2-40B4-BE49-F238E27FC236}">
                <a16:creationId xmlns:a16="http://schemas.microsoft.com/office/drawing/2014/main" id="{4F4684C4-CCCA-4CCE-9C14-A19EE96EA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212" y="0"/>
            <a:ext cx="456551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0" name="Picture 416" descr="C:\Users\Tom\AppData\Local\Microsoft\Windows\Temporary Internet Files\Content.IE5\3TCQXQ9O\MPj04331760000[1].jpg"/>
          <p:cNvPicPr>
            <a:picLocks noChangeAspect="1" noChangeArrowheads="1"/>
          </p:cNvPicPr>
          <p:nvPr/>
        </p:nvPicPr>
        <p:blipFill rotWithShape="1">
          <a:blip r:embed="rId2" cstate="print"/>
          <a:srcRect l="10565" r="33335" b="1"/>
          <a:stretch/>
        </p:blipFill>
        <p:spPr bwMode="auto">
          <a:xfrm>
            <a:off x="449476" y="160866"/>
            <a:ext cx="2821592" cy="3772147"/>
          </a:xfrm>
          <a:custGeom>
            <a:avLst/>
            <a:gdLst/>
            <a:ahLst/>
            <a:cxnLst/>
            <a:rect l="l" t="t" r="r" b="b"/>
            <a:pathLst>
              <a:path w="3762123" h="3772147">
                <a:moveTo>
                  <a:pt x="0" y="0"/>
                </a:moveTo>
                <a:lnTo>
                  <a:pt x="3762123" y="0"/>
                </a:lnTo>
                <a:lnTo>
                  <a:pt x="3762123" y="2803198"/>
                </a:lnTo>
                <a:lnTo>
                  <a:pt x="1898122" y="2803198"/>
                </a:lnTo>
                <a:lnTo>
                  <a:pt x="1898122" y="3772147"/>
                </a:lnTo>
                <a:lnTo>
                  <a:pt x="0" y="3772147"/>
                </a:lnTo>
                <a:close/>
              </a:path>
            </a:pathLst>
          </a:custGeom>
          <a:noFill/>
        </p:spPr>
      </p:pic>
      <p:sp>
        <p:nvSpPr>
          <p:cNvPr id="1447" name="Rectangle 1446">
            <a:extLst>
              <a:ext uri="{FF2B5EF4-FFF2-40B4-BE49-F238E27FC236}">
                <a16:creationId xmlns:a16="http://schemas.microsoft.com/office/drawing/2014/main" id="{B528D9C8-93FB-4E52-AF24-07652648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622" y="160866"/>
            <a:ext cx="1392583" cy="2803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9" name="Rectangle 1448">
            <a:extLst>
              <a:ext uri="{FF2B5EF4-FFF2-40B4-BE49-F238E27FC236}">
                <a16:creationId xmlns:a16="http://schemas.microsoft.com/office/drawing/2014/main" id="{8C3449B1-671D-4BDA-BB9B-F727C2EE5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863" y="4093880"/>
            <a:ext cx="1412375" cy="26179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CE4710F8-BC65-4423-A405-9180FF256C74}"/>
              </a:ext>
            </a:extLst>
          </p:cNvPr>
          <p:cNvPicPr>
            <a:picLocks noChangeAspect="1"/>
          </p:cNvPicPr>
          <p:nvPr/>
        </p:nvPicPr>
        <p:blipFill rotWithShape="1">
          <a:blip r:embed="rId3"/>
          <a:srcRect l="4535" r="81026"/>
          <a:stretch/>
        </p:blipFill>
        <p:spPr>
          <a:xfrm>
            <a:off x="1988764" y="3124931"/>
            <a:ext cx="2799441" cy="35869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3D131ED-4E83-4717-A287-F040735AB092}"/>
              </a:ext>
            </a:extLst>
          </p:cNvPr>
          <p:cNvPicPr>
            <a:picLocks noChangeAspect="1"/>
          </p:cNvPicPr>
          <p:nvPr/>
        </p:nvPicPr>
        <p:blipFill>
          <a:blip r:embed="rId2"/>
          <a:stretch>
            <a:fillRect/>
          </a:stretch>
        </p:blipFill>
        <p:spPr>
          <a:xfrm>
            <a:off x="1290637" y="1195387"/>
            <a:ext cx="6562725" cy="4467225"/>
          </a:xfrm>
          <a:prstGeom prst="rect">
            <a:avLst/>
          </a:prstGeom>
        </p:spPr>
      </p:pic>
    </p:spTree>
    <p:extLst>
      <p:ext uri="{BB962C8B-B14F-4D97-AF65-F5344CB8AC3E}">
        <p14:creationId xmlns:p14="http://schemas.microsoft.com/office/powerpoint/2010/main" val="3058915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7E83E977-5743-48F8-AB98-AF3F270BD231}"/>
              </a:ext>
            </a:extLst>
          </p:cNvPr>
          <p:cNvPicPr>
            <a:picLocks noChangeAspect="1"/>
          </p:cNvPicPr>
          <p:nvPr/>
        </p:nvPicPr>
        <p:blipFill>
          <a:blip r:embed="rId2"/>
          <a:stretch>
            <a:fillRect/>
          </a:stretch>
        </p:blipFill>
        <p:spPr>
          <a:xfrm>
            <a:off x="482600" y="1988845"/>
            <a:ext cx="3971037" cy="2880308"/>
          </a:xfrm>
          <a:prstGeom prst="rect">
            <a:avLst/>
          </a:prstGeom>
        </p:spPr>
      </p:pic>
      <p:pic>
        <p:nvPicPr>
          <p:cNvPr id="3" name="Image 2" descr="Une image contenant texte&#10;&#10;Description générée automatiquement">
            <a:extLst>
              <a:ext uri="{FF2B5EF4-FFF2-40B4-BE49-F238E27FC236}">
                <a16:creationId xmlns:a16="http://schemas.microsoft.com/office/drawing/2014/main" id="{64CAF4B2-6B54-4703-A73C-77FFC811A861}"/>
              </a:ext>
            </a:extLst>
          </p:cNvPr>
          <p:cNvPicPr>
            <a:picLocks noChangeAspect="1"/>
          </p:cNvPicPr>
          <p:nvPr/>
        </p:nvPicPr>
        <p:blipFill>
          <a:blip r:embed="rId3"/>
          <a:stretch>
            <a:fillRect/>
          </a:stretch>
        </p:blipFill>
        <p:spPr>
          <a:xfrm>
            <a:off x="4690362" y="1866075"/>
            <a:ext cx="3971037" cy="3125850"/>
          </a:xfrm>
          <a:prstGeom prst="rect">
            <a:avLst/>
          </a:prstGeom>
        </p:spPr>
      </p:pic>
      <p:sp>
        <p:nvSpPr>
          <p:cNvPr id="4" name="ZoneTexte 3">
            <a:extLst>
              <a:ext uri="{FF2B5EF4-FFF2-40B4-BE49-F238E27FC236}">
                <a16:creationId xmlns:a16="http://schemas.microsoft.com/office/drawing/2014/main" id="{D56338F5-05EC-4AC7-97CF-0E6BAF655624}"/>
              </a:ext>
            </a:extLst>
          </p:cNvPr>
          <p:cNvSpPr txBox="1"/>
          <p:nvPr/>
        </p:nvSpPr>
        <p:spPr>
          <a:xfrm>
            <a:off x="539552" y="446854"/>
            <a:ext cx="7344816" cy="369332"/>
          </a:xfrm>
          <a:prstGeom prst="rect">
            <a:avLst/>
          </a:prstGeom>
          <a:noFill/>
        </p:spPr>
        <p:txBody>
          <a:bodyPr wrap="square" rtlCol="0">
            <a:spAutoFit/>
          </a:bodyPr>
          <a:lstStyle/>
          <a:p>
            <a:pPr algn="ctr"/>
            <a:r>
              <a:rPr lang="fr-FR" dirty="0"/>
              <a:t>Avant / Après</a:t>
            </a:r>
          </a:p>
        </p:txBody>
      </p:sp>
    </p:spTree>
    <p:extLst>
      <p:ext uri="{BB962C8B-B14F-4D97-AF65-F5344CB8AC3E}">
        <p14:creationId xmlns:p14="http://schemas.microsoft.com/office/powerpoint/2010/main" val="1531267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0"/>
            <a:ext cx="81153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5105400"/>
            <a:ext cx="812673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ZoneTexte 4">
            <a:extLst>
              <a:ext uri="{FF2B5EF4-FFF2-40B4-BE49-F238E27FC236}">
                <a16:creationId xmlns:a16="http://schemas.microsoft.com/office/drawing/2014/main" id="{8702EB10-832F-44D6-88D0-AEA3C113349B}"/>
              </a:ext>
            </a:extLst>
          </p:cNvPr>
          <p:cNvSpPr txBox="1"/>
          <p:nvPr/>
        </p:nvSpPr>
        <p:spPr>
          <a:xfrm>
            <a:off x="708137" y="5181600"/>
            <a:ext cx="7617326" cy="1076324"/>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700" spc="-50" dirty="0">
                <a:latin typeface="+mj-lt"/>
                <a:ea typeface="+mj-ea"/>
                <a:cs typeface="+mj-cs"/>
              </a:rPr>
              <a:t>Avant / Après</a:t>
            </a:r>
          </a:p>
        </p:txBody>
      </p:sp>
      <p:pic>
        <p:nvPicPr>
          <p:cNvPr id="3" name="Image 2">
            <a:extLst>
              <a:ext uri="{FF2B5EF4-FFF2-40B4-BE49-F238E27FC236}">
                <a16:creationId xmlns:a16="http://schemas.microsoft.com/office/drawing/2014/main" id="{892A9088-CC17-4127-B44B-ABBBF660626E}"/>
              </a:ext>
            </a:extLst>
          </p:cNvPr>
          <p:cNvPicPr>
            <a:picLocks noChangeAspect="1"/>
          </p:cNvPicPr>
          <p:nvPr/>
        </p:nvPicPr>
        <p:blipFill>
          <a:blip r:embed="rId2"/>
          <a:stretch>
            <a:fillRect/>
          </a:stretch>
        </p:blipFill>
        <p:spPr>
          <a:xfrm>
            <a:off x="4421443" y="940726"/>
            <a:ext cx="3825742" cy="2955386"/>
          </a:xfrm>
          <a:prstGeom prst="rect">
            <a:avLst/>
          </a:prstGeom>
        </p:spPr>
      </p:pic>
      <p:pic>
        <p:nvPicPr>
          <p:cNvPr id="2" name="Image 1">
            <a:extLst>
              <a:ext uri="{FF2B5EF4-FFF2-40B4-BE49-F238E27FC236}">
                <a16:creationId xmlns:a16="http://schemas.microsoft.com/office/drawing/2014/main" id="{3B3B2579-0886-4741-917F-59C6D024DD05}"/>
              </a:ext>
            </a:extLst>
          </p:cNvPr>
          <p:cNvPicPr>
            <a:picLocks noChangeAspect="1"/>
          </p:cNvPicPr>
          <p:nvPr/>
        </p:nvPicPr>
        <p:blipFill>
          <a:blip r:embed="rId3"/>
          <a:stretch>
            <a:fillRect/>
          </a:stretch>
        </p:blipFill>
        <p:spPr>
          <a:xfrm>
            <a:off x="370970" y="940725"/>
            <a:ext cx="3919270" cy="2674901"/>
          </a:xfrm>
          <a:prstGeom prst="rect">
            <a:avLst/>
          </a:prstGeom>
        </p:spPr>
      </p:pic>
    </p:spTree>
    <p:extLst>
      <p:ext uri="{BB962C8B-B14F-4D97-AF65-F5344CB8AC3E}">
        <p14:creationId xmlns:p14="http://schemas.microsoft.com/office/powerpoint/2010/main" val="3798431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705E34C-23B6-449F-AB26-7CFB1CD8EB32}"/>
              </a:ext>
            </a:extLst>
          </p:cNvPr>
          <p:cNvSpPr txBox="1"/>
          <p:nvPr/>
        </p:nvSpPr>
        <p:spPr>
          <a:xfrm>
            <a:off x="5598460" y="1783959"/>
            <a:ext cx="306548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dirty="0">
                <a:latin typeface="+mj-lt"/>
                <a:ea typeface="+mj-ea"/>
                <a:cs typeface="+mj-cs"/>
              </a:rPr>
              <a:t>W3C HTML</a:t>
            </a:r>
          </a:p>
        </p:txBody>
      </p:sp>
      <p:pic>
        <p:nvPicPr>
          <p:cNvPr id="11" name="Picture 3" descr="White alphabet letters placed flat and stacked">
            <a:extLst>
              <a:ext uri="{FF2B5EF4-FFF2-40B4-BE49-F238E27FC236}">
                <a16:creationId xmlns:a16="http://schemas.microsoft.com/office/drawing/2014/main" id="{D471C71B-526A-F7FF-C64A-99F7515F90FC}"/>
              </a:ext>
            </a:extLst>
          </p:cNvPr>
          <p:cNvPicPr>
            <a:picLocks noChangeAspect="1"/>
          </p:cNvPicPr>
          <p:nvPr/>
        </p:nvPicPr>
        <p:blipFill rotWithShape="1">
          <a:blip r:embed="rId2"/>
          <a:srcRect l="7394" r="41298" b="-1"/>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22849741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941C027-43D1-4FC3-9817-3BD14528BA9F}"/>
              </a:ext>
            </a:extLst>
          </p:cNvPr>
          <p:cNvPicPr>
            <a:picLocks noChangeAspect="1"/>
          </p:cNvPicPr>
          <p:nvPr/>
        </p:nvPicPr>
        <p:blipFill>
          <a:blip r:embed="rId2"/>
          <a:stretch>
            <a:fillRect/>
          </a:stretch>
        </p:blipFill>
        <p:spPr>
          <a:xfrm>
            <a:off x="342900" y="1261586"/>
            <a:ext cx="8458200" cy="4334828"/>
          </a:xfrm>
          <a:prstGeom prst="rect">
            <a:avLst/>
          </a:prstGeom>
        </p:spPr>
      </p:pic>
    </p:spTree>
    <p:extLst>
      <p:ext uri="{BB962C8B-B14F-4D97-AF65-F5344CB8AC3E}">
        <p14:creationId xmlns:p14="http://schemas.microsoft.com/office/powerpoint/2010/main" val="422981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B597471-A185-4CFC-835F-21337D7C3066}"/>
              </a:ext>
            </a:extLst>
          </p:cNvPr>
          <p:cNvPicPr>
            <a:picLocks noChangeAspect="1"/>
          </p:cNvPicPr>
          <p:nvPr/>
        </p:nvPicPr>
        <p:blipFill rotWithShape="1">
          <a:blip r:embed="rId2"/>
          <a:srcRect l="10530" r="18671" b="-1"/>
          <a:stretch/>
        </p:blipFill>
        <p:spPr>
          <a:xfrm>
            <a:off x="342900" y="457200"/>
            <a:ext cx="8458200" cy="5943600"/>
          </a:xfrm>
          <a:prstGeom prst="rect">
            <a:avLst/>
          </a:prstGeom>
        </p:spPr>
      </p:pic>
    </p:spTree>
    <p:extLst>
      <p:ext uri="{BB962C8B-B14F-4D97-AF65-F5344CB8AC3E}">
        <p14:creationId xmlns:p14="http://schemas.microsoft.com/office/powerpoint/2010/main" val="161146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ACAAFDA4-2B2A-4919-BF8F-7397C6276E29}"/>
              </a:ext>
            </a:extLst>
          </p:cNvPr>
          <p:cNvPicPr>
            <a:picLocks noChangeAspect="1"/>
          </p:cNvPicPr>
          <p:nvPr/>
        </p:nvPicPr>
        <p:blipFill rotWithShape="1">
          <a:blip r:embed="rId2"/>
          <a:srcRect r="49477"/>
          <a:stretch/>
        </p:blipFill>
        <p:spPr>
          <a:xfrm>
            <a:off x="241299" y="321733"/>
            <a:ext cx="8661401" cy="6214534"/>
          </a:xfrm>
          <a:prstGeom prst="rect">
            <a:avLst/>
          </a:prstGeom>
        </p:spPr>
      </p:pic>
    </p:spTree>
    <p:extLst>
      <p:ext uri="{BB962C8B-B14F-4D97-AF65-F5344CB8AC3E}">
        <p14:creationId xmlns:p14="http://schemas.microsoft.com/office/powerpoint/2010/main" val="14942186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9B928B-EE78-498A-8B03-61534BD58165}"/>
              </a:ext>
            </a:extLst>
          </p:cNvPr>
          <p:cNvSpPr>
            <a:spLocks noGrp="1"/>
          </p:cNvSpPr>
          <p:nvPr>
            <p:ph type="title"/>
          </p:nvPr>
        </p:nvSpPr>
        <p:spPr>
          <a:xfrm>
            <a:off x="965199" y="1204109"/>
            <a:ext cx="7517548" cy="857894"/>
          </a:xfrm>
        </p:spPr>
        <p:txBody>
          <a:bodyPr vert="horz" lIns="91440" tIns="45720" rIns="91440" bIns="45720" rtlCol="0">
            <a:normAutofit/>
          </a:bodyPr>
          <a:lstStyle/>
          <a:p>
            <a:r>
              <a:rPr lang="en-US" sz="3500">
                <a:solidFill>
                  <a:srgbClr val="FFFFFF"/>
                </a:solidFill>
              </a:rPr>
              <a:t>Avant / Après</a:t>
            </a:r>
          </a:p>
        </p:txBody>
      </p:sp>
      <p:pic>
        <p:nvPicPr>
          <p:cNvPr id="4" name="Espace réservé du contenu 3">
            <a:extLst>
              <a:ext uri="{FF2B5EF4-FFF2-40B4-BE49-F238E27FC236}">
                <a16:creationId xmlns:a16="http://schemas.microsoft.com/office/drawing/2014/main" id="{9E1A3C76-AC70-475B-A587-1B7F244B5AAF}"/>
              </a:ext>
            </a:extLst>
          </p:cNvPr>
          <p:cNvPicPr>
            <a:picLocks noGrp="1" noChangeAspect="1"/>
          </p:cNvPicPr>
          <p:nvPr>
            <p:ph idx="1"/>
          </p:nvPr>
        </p:nvPicPr>
        <p:blipFill>
          <a:blip r:embed="rId2"/>
          <a:stretch>
            <a:fillRect/>
          </a:stretch>
        </p:blipFill>
        <p:spPr>
          <a:xfrm>
            <a:off x="965200" y="3006725"/>
            <a:ext cx="3830638" cy="2728913"/>
          </a:xfrm>
          <a:prstGeom prst="rect">
            <a:avLst/>
          </a:prstGeom>
        </p:spPr>
      </p:pic>
      <p:pic>
        <p:nvPicPr>
          <p:cNvPr id="5" name="Image 4">
            <a:extLst>
              <a:ext uri="{FF2B5EF4-FFF2-40B4-BE49-F238E27FC236}">
                <a16:creationId xmlns:a16="http://schemas.microsoft.com/office/drawing/2014/main" id="{9C7A6034-9667-4204-917E-BAFE701368BA}"/>
              </a:ext>
            </a:extLst>
          </p:cNvPr>
          <p:cNvPicPr>
            <a:picLocks noChangeAspect="1"/>
          </p:cNvPicPr>
          <p:nvPr/>
        </p:nvPicPr>
        <p:blipFill>
          <a:blip r:embed="rId3"/>
          <a:stretch>
            <a:fillRect/>
          </a:stretch>
        </p:blipFill>
        <p:spPr>
          <a:xfrm>
            <a:off x="4864100" y="3006725"/>
            <a:ext cx="3648075" cy="2728913"/>
          </a:xfrm>
          <a:prstGeom prst="rect">
            <a:avLst/>
          </a:prstGeom>
        </p:spPr>
      </p:pic>
    </p:spTree>
    <p:extLst>
      <p:ext uri="{BB962C8B-B14F-4D97-AF65-F5344CB8AC3E}">
        <p14:creationId xmlns:p14="http://schemas.microsoft.com/office/powerpoint/2010/main" val="3928775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705E34C-23B6-449F-AB26-7CFB1CD8EB32}"/>
              </a:ext>
            </a:extLst>
          </p:cNvPr>
          <p:cNvSpPr txBox="1"/>
          <p:nvPr/>
        </p:nvSpPr>
        <p:spPr>
          <a:xfrm>
            <a:off x="5598460" y="1783959"/>
            <a:ext cx="306548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dirty="0">
                <a:latin typeface="+mj-lt"/>
                <a:ea typeface="+mj-ea"/>
                <a:cs typeface="+mj-cs"/>
              </a:rPr>
              <a:t>W3C STYLE.CSS</a:t>
            </a:r>
          </a:p>
        </p:txBody>
      </p:sp>
      <p:pic>
        <p:nvPicPr>
          <p:cNvPr id="11" name="Picture 3" descr="White alphabet letters placed flat and stacked">
            <a:extLst>
              <a:ext uri="{FF2B5EF4-FFF2-40B4-BE49-F238E27FC236}">
                <a16:creationId xmlns:a16="http://schemas.microsoft.com/office/drawing/2014/main" id="{D471C71B-526A-F7FF-C64A-99F7515F90FC}"/>
              </a:ext>
            </a:extLst>
          </p:cNvPr>
          <p:cNvPicPr>
            <a:picLocks noChangeAspect="1"/>
          </p:cNvPicPr>
          <p:nvPr/>
        </p:nvPicPr>
        <p:blipFill rotWithShape="1">
          <a:blip r:embed="rId2"/>
          <a:srcRect l="7394" r="41298" b="-1"/>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8586570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ED5D737-522D-4ABD-8C5D-447770071420}"/>
              </a:ext>
            </a:extLst>
          </p:cNvPr>
          <p:cNvSpPr txBox="1"/>
          <p:nvPr/>
        </p:nvSpPr>
        <p:spPr>
          <a:xfrm>
            <a:off x="4553712" y="1330007"/>
            <a:ext cx="4107942" cy="469239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900" dirty="0">
                <a:effectLst/>
                <a:hlinkClick r:id="rId2"/>
              </a:rPr>
              <a:t>https://chrome.google.com/webstore/detail/wave-evaluation-tool/jbbplnpkjmmeebjpijfedlgcdilocofh</a:t>
            </a:r>
            <a:endParaRPr lang="en-US" sz="1900" dirty="0">
              <a:effectLst/>
            </a:endParaRP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a:hlinkClick r:id="rId3"/>
              </a:rPr>
              <a:t>https://wave.webaim.org/</a:t>
            </a:r>
            <a:endParaRPr lang="en-US" sz="1900"/>
          </a:p>
          <a:p>
            <a:pPr indent="-228600">
              <a:lnSpc>
                <a:spcPct val="90000"/>
              </a:lnSpc>
              <a:spcAft>
                <a:spcPts val="600"/>
              </a:spcAft>
              <a:buFont typeface="Arial" panose="020B0604020202020204" pitchFamily="34" charset="0"/>
              <a:buChar char="•"/>
            </a:pPr>
            <a:endParaRPr lang="en-US" sz="1900" dirty="0"/>
          </a:p>
        </p:txBody>
      </p:sp>
    </p:spTree>
    <p:extLst>
      <p:ext uri="{BB962C8B-B14F-4D97-AF65-F5344CB8AC3E}">
        <p14:creationId xmlns:p14="http://schemas.microsoft.com/office/powerpoint/2010/main" val="252979631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32E32B-9A57-4CE9-A484-53D83F131DD5}"/>
              </a:ext>
            </a:extLst>
          </p:cNvPr>
          <p:cNvSpPr>
            <a:spLocks noGrp="1"/>
          </p:cNvSpPr>
          <p:nvPr>
            <p:ph type="title"/>
          </p:nvPr>
        </p:nvSpPr>
        <p:spPr>
          <a:xfrm>
            <a:off x="946404" y="365760"/>
            <a:ext cx="7269480" cy="1325562"/>
          </a:xfrm>
        </p:spPr>
        <p:txBody>
          <a:bodyPr>
            <a:normAutofit/>
          </a:bodyPr>
          <a:lstStyle/>
          <a:p>
            <a:r>
              <a:rPr lang="fr-FR"/>
              <a:t>Introduction</a:t>
            </a:r>
            <a:endParaRPr lang="fr-FR" dirty="0"/>
          </a:p>
        </p:txBody>
      </p:sp>
      <p:graphicFrame>
        <p:nvGraphicFramePr>
          <p:cNvPr id="4" name="Espace réservé du contenu 3">
            <a:extLst>
              <a:ext uri="{FF2B5EF4-FFF2-40B4-BE49-F238E27FC236}">
                <a16:creationId xmlns:a16="http://schemas.microsoft.com/office/drawing/2014/main" id="{F160C703-DB86-4D54-80B9-CDC6503B8E0A}"/>
              </a:ext>
            </a:extLst>
          </p:cNvPr>
          <p:cNvGraphicFramePr>
            <a:graphicFrameLocks noGrp="1"/>
          </p:cNvGraphicFramePr>
          <p:nvPr>
            <p:ph idx="1"/>
            <p:extLst>
              <p:ext uri="{D42A27DB-BD31-4B8C-83A1-F6EECF244321}">
                <p14:modId xmlns:p14="http://schemas.microsoft.com/office/powerpoint/2010/main" val="2364690023"/>
              </p:ext>
            </p:extLst>
          </p:nvPr>
        </p:nvGraphicFramePr>
        <p:xfrm>
          <a:off x="946547" y="2013055"/>
          <a:ext cx="6589301"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3683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016E746-1C05-4161-915F-D9D2ABA9FD87}"/>
              </a:ext>
            </a:extLst>
          </p:cNvPr>
          <p:cNvPicPr>
            <a:picLocks noChangeAspect="1"/>
          </p:cNvPicPr>
          <p:nvPr/>
        </p:nvPicPr>
        <p:blipFill rotWithShape="1">
          <a:blip r:embed="rId2"/>
          <a:srcRect r="6270" b="-2"/>
          <a:stretch/>
        </p:blipFill>
        <p:spPr>
          <a:xfrm>
            <a:off x="241299" y="321733"/>
            <a:ext cx="8661401" cy="6214534"/>
          </a:xfrm>
          <a:prstGeom prst="rect">
            <a:avLst/>
          </a:prstGeom>
        </p:spPr>
      </p:pic>
    </p:spTree>
    <p:extLst>
      <p:ext uri="{BB962C8B-B14F-4D97-AF65-F5344CB8AC3E}">
        <p14:creationId xmlns:p14="http://schemas.microsoft.com/office/powerpoint/2010/main" val="305736239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6980910-96FA-4DA6-93F5-97873AF1B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0"/>
            <a:ext cx="8126730" cy="510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9F1CB7E2-0098-4A7C-B377-037DCA4C8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5105400"/>
            <a:ext cx="812673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6501B79E-5B78-414A-A649-0F5943827D03}"/>
              </a:ext>
            </a:extLst>
          </p:cNvPr>
          <p:cNvSpPr>
            <a:spLocks noGrp="1"/>
          </p:cNvSpPr>
          <p:nvPr>
            <p:ph type="title"/>
          </p:nvPr>
        </p:nvSpPr>
        <p:spPr>
          <a:xfrm>
            <a:off x="708137" y="5181600"/>
            <a:ext cx="7617326" cy="1076324"/>
          </a:xfrm>
        </p:spPr>
        <p:txBody>
          <a:bodyPr vert="horz" lIns="91440" tIns="45720" rIns="91440" bIns="45720" rtlCol="0" anchor="b">
            <a:normAutofit/>
          </a:bodyPr>
          <a:lstStyle/>
          <a:p>
            <a:pPr>
              <a:lnSpc>
                <a:spcPct val="85000"/>
              </a:lnSpc>
            </a:pPr>
            <a:r>
              <a:rPr lang="en-US"/>
              <a:t>Amélioration structure HTML</a:t>
            </a:r>
          </a:p>
        </p:txBody>
      </p:sp>
      <p:pic>
        <p:nvPicPr>
          <p:cNvPr id="5" name="Picture 4" descr="Script informatique sur un écran">
            <a:extLst>
              <a:ext uri="{FF2B5EF4-FFF2-40B4-BE49-F238E27FC236}">
                <a16:creationId xmlns:a16="http://schemas.microsoft.com/office/drawing/2014/main" id="{13C57199-EF8A-3C19-0D79-45EF77A38AEB}"/>
              </a:ext>
            </a:extLst>
          </p:cNvPr>
          <p:cNvPicPr>
            <a:picLocks noChangeAspect="1"/>
          </p:cNvPicPr>
          <p:nvPr/>
        </p:nvPicPr>
        <p:blipFill rotWithShape="1">
          <a:blip r:embed="rId2"/>
          <a:srcRect t="6730" b="8427"/>
          <a:stretch/>
        </p:blipFill>
        <p:spPr>
          <a:xfrm>
            <a:off x="680682" y="442795"/>
            <a:ext cx="7451166" cy="4219811"/>
          </a:xfrm>
          <a:prstGeom prst="rect">
            <a:avLst/>
          </a:prstGeom>
        </p:spPr>
      </p:pic>
    </p:spTree>
    <p:extLst>
      <p:ext uri="{BB962C8B-B14F-4D97-AF65-F5344CB8AC3E}">
        <p14:creationId xmlns:p14="http://schemas.microsoft.com/office/powerpoint/2010/main" val="80845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E15C1C6-DBEE-4E91-9962-982AEE6416A9}"/>
              </a:ext>
            </a:extLst>
          </p:cNvPr>
          <p:cNvSpPr>
            <a:spLocks noGrp="1"/>
          </p:cNvSpPr>
          <p:nvPr>
            <p:ph type="title"/>
          </p:nvPr>
        </p:nvSpPr>
        <p:spPr>
          <a:xfrm>
            <a:off x="946404" y="365760"/>
            <a:ext cx="7269480" cy="1325562"/>
          </a:xfrm>
        </p:spPr>
        <p:txBody>
          <a:bodyPr>
            <a:normAutofit/>
          </a:bodyPr>
          <a:lstStyle/>
          <a:p>
            <a:r>
              <a:rPr lang="fr-FR"/>
              <a:t>Les points d’améliorations</a:t>
            </a:r>
          </a:p>
        </p:txBody>
      </p:sp>
      <p:sp>
        <p:nvSpPr>
          <p:cNvPr id="3" name="Espace réservé du contenu 2">
            <a:extLst>
              <a:ext uri="{FF2B5EF4-FFF2-40B4-BE49-F238E27FC236}">
                <a16:creationId xmlns:a16="http://schemas.microsoft.com/office/drawing/2014/main" id="{3501CB32-AF23-4CB8-82B2-2B2DA0D8273F}"/>
              </a:ext>
            </a:extLst>
          </p:cNvPr>
          <p:cNvSpPr>
            <a:spLocks noGrp="1"/>
          </p:cNvSpPr>
          <p:nvPr>
            <p:ph idx="1"/>
          </p:nvPr>
        </p:nvSpPr>
        <p:spPr>
          <a:xfrm>
            <a:off x="946404" y="1828800"/>
            <a:ext cx="6446520" cy="4351337"/>
          </a:xfrm>
        </p:spPr>
        <p:txBody>
          <a:bodyPr>
            <a:normAutofit/>
          </a:bodyPr>
          <a:lstStyle/>
          <a:p>
            <a:pPr>
              <a:buFont typeface="Wingdings" panose="05000000000000000000" pitchFamily="2" charset="2"/>
              <a:buChar char="Ø"/>
            </a:pPr>
            <a:r>
              <a:rPr lang="fr-FR" sz="1500"/>
              <a:t>Meta description :« faire une brève présentation du site (c’est ce qui apparaîtra sur les moteurs de recherches » entre 70 et 320 caractères resté dans le même champ lexicale</a:t>
            </a:r>
          </a:p>
          <a:p>
            <a:pPr>
              <a:buFont typeface="Wingdings" panose="05000000000000000000" pitchFamily="2" charset="2"/>
              <a:buChar char="Ø"/>
            </a:pPr>
            <a:r>
              <a:rPr lang="fr-FR" sz="1500"/>
              <a:t>Meta </a:t>
            </a:r>
            <a:r>
              <a:rPr lang="fr-FR" sz="1500" err="1"/>
              <a:t>name</a:t>
            </a:r>
            <a:r>
              <a:rPr lang="fr-FR" sz="1500"/>
              <a:t> =robots content « all » instruction donnée à Google pour afficher le site sans restriction</a:t>
            </a:r>
          </a:p>
          <a:p>
            <a:pPr>
              <a:buFont typeface="Wingdings" panose="05000000000000000000" pitchFamily="2" charset="2"/>
              <a:buChar char="Ø"/>
            </a:pPr>
            <a:r>
              <a:rPr lang="fr-FR" sz="1500"/>
              <a:t>Suppression Meta Keywords</a:t>
            </a:r>
          </a:p>
          <a:p>
            <a:pPr>
              <a:buFont typeface="Wingdings" panose="05000000000000000000" pitchFamily="2" charset="2"/>
              <a:buChar char="Ø"/>
            </a:pPr>
            <a:r>
              <a:rPr lang="fr-FR" sz="1500"/>
              <a:t>Intégré une Balise </a:t>
            </a:r>
            <a:r>
              <a:rPr lang="fr-FR" sz="1500" err="1"/>
              <a:t>Title</a:t>
            </a:r>
            <a:endParaRPr lang="fr-FR" sz="1500"/>
          </a:p>
          <a:p>
            <a:pPr>
              <a:buFont typeface="Wingdings" panose="05000000000000000000" pitchFamily="2" charset="2"/>
              <a:buChar char="Ø"/>
            </a:pPr>
            <a:r>
              <a:rPr lang="fr-FR" sz="1500"/>
              <a:t>Ligne de code incohérente corrigé</a:t>
            </a:r>
          </a:p>
          <a:p>
            <a:pPr>
              <a:buFont typeface="Wingdings" panose="05000000000000000000" pitchFamily="2" charset="2"/>
              <a:buChar char="Ø"/>
            </a:pPr>
            <a:r>
              <a:rPr lang="fr-FR" sz="1500"/>
              <a:t>Supprimer Maillage incohérent lien vide erreur d’exploitation 404 </a:t>
            </a:r>
          </a:p>
          <a:p>
            <a:pPr>
              <a:buFont typeface="Wingdings" panose="05000000000000000000" pitchFamily="2" charset="2"/>
              <a:buChar char="Ø"/>
            </a:pPr>
            <a:r>
              <a:rPr lang="fr-FR" sz="1500"/>
              <a:t> Créer une structure HTML cohérente supprimer </a:t>
            </a:r>
            <a:r>
              <a:rPr lang="fr-FR" sz="1500" err="1"/>
              <a:t>lesDIV</a:t>
            </a:r>
            <a:r>
              <a:rPr lang="fr-FR" sz="1500"/>
              <a:t> ajouter des sections </a:t>
            </a:r>
            <a:r>
              <a:rPr lang="fr-FR" sz="1500" err="1"/>
              <a:t>aside</a:t>
            </a:r>
            <a:r>
              <a:rPr lang="fr-FR" sz="1500"/>
              <a:t> et </a:t>
            </a:r>
            <a:r>
              <a:rPr lang="fr-FR" sz="1500" err="1"/>
              <a:t>footer</a:t>
            </a:r>
            <a:endParaRPr lang="fr-FR" sz="1500"/>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2345409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33B1C1EE-A767-41EC-B55E-6622D8300F11}"/>
              </a:ext>
            </a:extLst>
          </p:cNvPr>
          <p:cNvPicPr>
            <a:picLocks noChangeAspect="1"/>
          </p:cNvPicPr>
          <p:nvPr/>
        </p:nvPicPr>
        <p:blipFill rotWithShape="1">
          <a:blip r:embed="rId2"/>
          <a:srcRect r="21319"/>
          <a:stretch/>
        </p:blipFill>
        <p:spPr>
          <a:xfrm>
            <a:off x="20" y="1282"/>
            <a:ext cx="9143980" cy="6856718"/>
          </a:xfrm>
          <a:prstGeom prst="rect">
            <a:avLst/>
          </a:prstGeom>
        </p:spPr>
      </p:pic>
    </p:spTree>
    <p:extLst>
      <p:ext uri="{BB962C8B-B14F-4D97-AF65-F5344CB8AC3E}">
        <p14:creationId xmlns:p14="http://schemas.microsoft.com/office/powerpoint/2010/main" val="3330673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éo 3">
            <a:extLst>
              <a:ext uri="{FF2B5EF4-FFF2-40B4-BE49-F238E27FC236}">
                <a16:creationId xmlns:a16="http://schemas.microsoft.com/office/drawing/2014/main" id="{C023E3E9-7EC9-16BA-D517-01463DD2ACB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653" r="14133" b="-1"/>
          <a:stretch/>
        </p:blipFill>
        <p:spPr>
          <a:xfrm>
            <a:off x="-2285" y="10"/>
            <a:ext cx="9143999" cy="6857990"/>
          </a:xfrm>
          <a:prstGeom prst="rect">
            <a:avLst/>
          </a:prstGeom>
        </p:spPr>
      </p:pic>
      <p:sp>
        <p:nvSpPr>
          <p:cNvPr id="2" name="Titre 1">
            <a:extLst>
              <a:ext uri="{FF2B5EF4-FFF2-40B4-BE49-F238E27FC236}">
                <a16:creationId xmlns:a16="http://schemas.microsoft.com/office/drawing/2014/main" id="{E3354CD1-A422-49BC-B55E-6D9D0B0C1C70}"/>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nSpc>
                <a:spcPct val="90000"/>
              </a:lnSpc>
            </a:pPr>
            <a:r>
              <a:rPr lang="en-US" sz="4500" dirty="0" err="1">
                <a:solidFill>
                  <a:srgbClr val="FFFFFF"/>
                </a:solidFill>
              </a:rPr>
              <a:t>Accessibilités</a:t>
            </a:r>
            <a:endParaRPr lang="en-US" sz="4500" dirty="0">
              <a:solidFill>
                <a:srgbClr val="FFFFFF"/>
              </a:solidFill>
            </a:endParaRPr>
          </a:p>
        </p:txBody>
      </p:sp>
    </p:spTree>
    <p:extLst>
      <p:ext uri="{BB962C8B-B14F-4D97-AF65-F5344CB8AC3E}">
        <p14:creationId xmlns:p14="http://schemas.microsoft.com/office/powerpoint/2010/main" val="145593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6378C3-EA41-4A0B-8144-97AF179E9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652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BC575D-863A-449B-AA18-A22D2A84C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7314" y="0"/>
            <a:ext cx="387398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E9A8249-B4BC-4B68-BD1B-50D6FAD5DB0E}"/>
              </a:ext>
            </a:extLst>
          </p:cNvPr>
          <p:cNvSpPr>
            <a:spLocks noGrp="1"/>
          </p:cNvSpPr>
          <p:nvPr>
            <p:ph type="title"/>
          </p:nvPr>
        </p:nvSpPr>
        <p:spPr>
          <a:xfrm>
            <a:off x="4864494" y="643465"/>
            <a:ext cx="3314306" cy="5560272"/>
          </a:xfrm>
        </p:spPr>
        <p:txBody>
          <a:bodyPr anchor="ctr">
            <a:normAutofit/>
          </a:bodyPr>
          <a:lstStyle/>
          <a:p>
            <a:r>
              <a:rPr lang="fr-FR" sz="2200">
                <a:hlinkClick r:id="rId2"/>
              </a:rPr>
              <a:t>https://wave.webaim.org/</a:t>
            </a:r>
            <a:endParaRPr lang="fr-FR" sz="2200"/>
          </a:p>
        </p:txBody>
      </p:sp>
      <p:sp>
        <p:nvSpPr>
          <p:cNvPr id="3" name="Espace réservé du contenu 2">
            <a:extLst>
              <a:ext uri="{FF2B5EF4-FFF2-40B4-BE49-F238E27FC236}">
                <a16:creationId xmlns:a16="http://schemas.microsoft.com/office/drawing/2014/main" id="{27A299A5-DA83-4CAC-8B67-405C6852C464}"/>
              </a:ext>
            </a:extLst>
          </p:cNvPr>
          <p:cNvSpPr>
            <a:spLocks noGrp="1"/>
          </p:cNvSpPr>
          <p:nvPr>
            <p:ph idx="1"/>
          </p:nvPr>
        </p:nvSpPr>
        <p:spPr>
          <a:xfrm>
            <a:off x="1299186" y="643465"/>
            <a:ext cx="3007297" cy="5528735"/>
          </a:xfrm>
        </p:spPr>
        <p:txBody>
          <a:bodyPr anchor="ctr">
            <a:normAutofit/>
          </a:bodyPr>
          <a:lstStyle/>
          <a:p>
            <a:r>
              <a:rPr lang="fr-FR"/>
              <a:t>WAVE® est une suite d'outils d'évaluation qui aide les auteurs à rendre leur contenu Web plus accessible aux personnes handicapées. WAVE peut identifier de nombreuses erreurs d'accessibilité et d'erreurs WCAG (Web Content Accessibility Guideline), mais facilite également l'évaluation humaine du contenu Web. </a:t>
            </a:r>
          </a:p>
        </p:txBody>
      </p:sp>
      <p:sp>
        <p:nvSpPr>
          <p:cNvPr id="12" name="Rectangle 11">
            <a:extLst>
              <a:ext uri="{FF2B5EF4-FFF2-40B4-BE49-F238E27FC236}">
                <a16:creationId xmlns:a16="http://schemas.microsoft.com/office/drawing/2014/main" id="{732A87A1-E008-492C-8D91-EA0B5488D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3065990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rgbClr val="1FD1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643468"/>
            <a:ext cx="8178800"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968D8E26-B6C7-4660-8AE8-46A8A72034F5}"/>
              </a:ext>
            </a:extLst>
          </p:cNvPr>
          <p:cNvPicPr>
            <a:picLocks noChangeAspect="1"/>
          </p:cNvPicPr>
          <p:nvPr/>
        </p:nvPicPr>
        <p:blipFill>
          <a:blip r:embed="rId2"/>
          <a:stretch>
            <a:fillRect/>
          </a:stretch>
        </p:blipFill>
        <p:spPr>
          <a:xfrm>
            <a:off x="840357" y="1672056"/>
            <a:ext cx="7463281" cy="3507741"/>
          </a:xfrm>
          <a:prstGeom prst="rect">
            <a:avLst/>
          </a:prstGeom>
        </p:spPr>
      </p:pic>
    </p:spTree>
    <p:extLst>
      <p:ext uri="{BB962C8B-B14F-4D97-AF65-F5344CB8AC3E}">
        <p14:creationId xmlns:p14="http://schemas.microsoft.com/office/powerpoint/2010/main" val="14360882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D1BCF5A-73B5-41D9-A862-619D2CEFD39C}"/>
              </a:ext>
            </a:extLst>
          </p:cNvPr>
          <p:cNvPicPr>
            <a:picLocks noChangeAspect="1"/>
          </p:cNvPicPr>
          <p:nvPr/>
        </p:nvPicPr>
        <p:blipFill rotWithShape="1">
          <a:blip r:embed="rId2"/>
          <a:srcRect l="17073" r="-2" b="-2"/>
          <a:stretch/>
        </p:blipFill>
        <p:spPr>
          <a:xfrm>
            <a:off x="241299" y="321733"/>
            <a:ext cx="8661401" cy="6214534"/>
          </a:xfrm>
          <a:prstGeom prst="rect">
            <a:avLst/>
          </a:prstGeom>
        </p:spPr>
      </p:pic>
    </p:spTree>
    <p:extLst>
      <p:ext uri="{BB962C8B-B14F-4D97-AF65-F5344CB8AC3E}">
        <p14:creationId xmlns:p14="http://schemas.microsoft.com/office/powerpoint/2010/main" val="80853882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33526B9-5182-4459-9511-011276C18C10}"/>
              </a:ext>
            </a:extLst>
          </p:cNvPr>
          <p:cNvPicPr>
            <a:picLocks noChangeAspect="1"/>
          </p:cNvPicPr>
          <p:nvPr/>
        </p:nvPicPr>
        <p:blipFill>
          <a:blip r:embed="rId2"/>
          <a:stretch>
            <a:fillRect/>
          </a:stretch>
        </p:blipFill>
        <p:spPr>
          <a:xfrm>
            <a:off x="342901" y="585659"/>
            <a:ext cx="4070073" cy="2377320"/>
          </a:xfrm>
          <a:prstGeom prst="rect">
            <a:avLst/>
          </a:prstGeom>
        </p:spPr>
      </p:pic>
      <p:pic>
        <p:nvPicPr>
          <p:cNvPr id="3" name="Image 2">
            <a:extLst>
              <a:ext uri="{FF2B5EF4-FFF2-40B4-BE49-F238E27FC236}">
                <a16:creationId xmlns:a16="http://schemas.microsoft.com/office/drawing/2014/main" id="{9F7C5AD4-4049-4030-A895-E4DA0C84B0AF}"/>
              </a:ext>
            </a:extLst>
          </p:cNvPr>
          <p:cNvPicPr>
            <a:picLocks noChangeAspect="1"/>
          </p:cNvPicPr>
          <p:nvPr/>
        </p:nvPicPr>
        <p:blipFill>
          <a:blip r:embed="rId3"/>
          <a:stretch>
            <a:fillRect/>
          </a:stretch>
        </p:blipFill>
        <p:spPr>
          <a:xfrm>
            <a:off x="5267868" y="321734"/>
            <a:ext cx="2760760" cy="2905170"/>
          </a:xfrm>
          <a:prstGeom prst="rect">
            <a:avLst/>
          </a:prstGeom>
        </p:spPr>
      </p:pic>
      <p:pic>
        <p:nvPicPr>
          <p:cNvPr id="11" name="Image 10">
            <a:extLst>
              <a:ext uri="{FF2B5EF4-FFF2-40B4-BE49-F238E27FC236}">
                <a16:creationId xmlns:a16="http://schemas.microsoft.com/office/drawing/2014/main" id="{96C5B8B8-591B-4B80-92F1-D4D5B706BEFC}"/>
              </a:ext>
            </a:extLst>
          </p:cNvPr>
          <p:cNvPicPr>
            <a:picLocks noChangeAspect="1"/>
          </p:cNvPicPr>
          <p:nvPr/>
        </p:nvPicPr>
        <p:blipFill>
          <a:blip r:embed="rId4"/>
          <a:stretch>
            <a:fillRect/>
          </a:stretch>
        </p:blipFill>
        <p:spPr>
          <a:xfrm>
            <a:off x="342900" y="4041461"/>
            <a:ext cx="4070073" cy="1939830"/>
          </a:xfrm>
          <a:prstGeom prst="rect">
            <a:avLst/>
          </a:prstGeom>
        </p:spPr>
      </p:pic>
      <p:pic>
        <p:nvPicPr>
          <p:cNvPr id="9" name="Image 8">
            <a:extLst>
              <a:ext uri="{FF2B5EF4-FFF2-40B4-BE49-F238E27FC236}">
                <a16:creationId xmlns:a16="http://schemas.microsoft.com/office/drawing/2014/main" id="{317AB17D-B14D-48C0-85C0-5435208D94A3}"/>
              </a:ext>
            </a:extLst>
          </p:cNvPr>
          <p:cNvPicPr>
            <a:picLocks noChangeAspect="1"/>
          </p:cNvPicPr>
          <p:nvPr/>
        </p:nvPicPr>
        <p:blipFill>
          <a:blip r:embed="rId5"/>
          <a:stretch>
            <a:fillRect/>
          </a:stretch>
        </p:blipFill>
        <p:spPr>
          <a:xfrm>
            <a:off x="4889590" y="3631096"/>
            <a:ext cx="3517315" cy="2760560"/>
          </a:xfrm>
          <a:prstGeom prst="rect">
            <a:avLst/>
          </a:prstGeom>
        </p:spPr>
      </p:pic>
    </p:spTree>
    <p:extLst>
      <p:ext uri="{BB962C8B-B14F-4D97-AF65-F5344CB8AC3E}">
        <p14:creationId xmlns:p14="http://schemas.microsoft.com/office/powerpoint/2010/main" val="344602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EEC91E-106C-4E5B-9F68-EFF942A47240}"/>
              </a:ext>
            </a:extLst>
          </p:cNvPr>
          <p:cNvPicPr>
            <a:picLocks noChangeAspect="1"/>
          </p:cNvPicPr>
          <p:nvPr/>
        </p:nvPicPr>
        <p:blipFill>
          <a:blip r:embed="rId2"/>
          <a:stretch>
            <a:fillRect/>
          </a:stretch>
        </p:blipFill>
        <p:spPr>
          <a:xfrm>
            <a:off x="756200" y="643466"/>
            <a:ext cx="7631599" cy="5571067"/>
          </a:xfrm>
          <a:prstGeom prst="rect">
            <a:avLst/>
          </a:prstGeom>
        </p:spPr>
      </p:pic>
    </p:spTree>
    <p:extLst>
      <p:ext uri="{BB962C8B-B14F-4D97-AF65-F5344CB8AC3E}">
        <p14:creationId xmlns:p14="http://schemas.microsoft.com/office/powerpoint/2010/main" val="2749483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BAF9F-17F1-4BC6-B589-A75982255F4B}"/>
              </a:ext>
            </a:extLst>
          </p:cNvPr>
          <p:cNvSpPr>
            <a:spLocks noGrp="1"/>
          </p:cNvSpPr>
          <p:nvPr>
            <p:ph type="title"/>
          </p:nvPr>
        </p:nvSpPr>
        <p:spPr>
          <a:xfrm>
            <a:off x="107504" y="-5704"/>
            <a:ext cx="8856984" cy="1543598"/>
          </a:xfrm>
        </p:spPr>
        <p:txBody>
          <a:bodyPr anchor="t">
            <a:normAutofit fontScale="90000"/>
          </a:bodyPr>
          <a:lstStyle/>
          <a:p>
            <a:r>
              <a:rPr lang="fr-FR" sz="3100" dirty="0">
                <a:solidFill>
                  <a:schemeClr val="bg1"/>
                </a:solidFill>
              </a:rPr>
              <a:t>Les parties du site qui ne sont pas optimisées pour le SEO et/ou qui ne sont pas à jour en termes d’accessibilité</a:t>
            </a:r>
            <a:br>
              <a:rPr lang="fr-FR" sz="3500" dirty="0">
                <a:solidFill>
                  <a:schemeClr val="bg1"/>
                </a:solidFill>
              </a:rPr>
            </a:br>
            <a:r>
              <a:rPr lang="fr-FR" sz="3500" dirty="0">
                <a:solidFill>
                  <a:schemeClr val="bg1"/>
                </a:solidFill>
              </a:rPr>
              <a:t>Actions correctives</a:t>
            </a:r>
          </a:p>
        </p:txBody>
      </p:sp>
      <p:sp>
        <p:nvSpPr>
          <p:cNvPr id="3" name="Espace réservé du contenu 2">
            <a:extLst>
              <a:ext uri="{FF2B5EF4-FFF2-40B4-BE49-F238E27FC236}">
                <a16:creationId xmlns:a16="http://schemas.microsoft.com/office/drawing/2014/main" id="{516E465E-80B0-42E8-A504-FF0B4DA6215C}"/>
              </a:ext>
            </a:extLst>
          </p:cNvPr>
          <p:cNvSpPr>
            <a:spLocks noGrp="1"/>
          </p:cNvSpPr>
          <p:nvPr>
            <p:ph idx="1"/>
          </p:nvPr>
        </p:nvSpPr>
        <p:spPr>
          <a:xfrm>
            <a:off x="866661" y="2217343"/>
            <a:ext cx="7410669" cy="3959619"/>
          </a:xfrm>
        </p:spPr>
        <p:txBody>
          <a:bodyPr>
            <a:normAutofit lnSpcReduction="10000"/>
          </a:bodyPr>
          <a:lstStyle/>
          <a:p>
            <a:pPr marL="514350" indent="-514350">
              <a:buFont typeface="+mj-lt"/>
              <a:buAutoNum type="arabicPeriod"/>
            </a:pPr>
            <a:r>
              <a:rPr lang="fr-FR" sz="2100" dirty="0"/>
              <a:t>Vitesse de chargement </a:t>
            </a:r>
          </a:p>
          <a:p>
            <a:pPr marL="514350" indent="-514350">
              <a:buFont typeface="+mj-lt"/>
              <a:buAutoNum type="arabicPeriod"/>
            </a:pPr>
            <a:r>
              <a:rPr lang="fr-FR" sz="2100" dirty="0"/>
              <a:t>Réduire la taille des images </a:t>
            </a:r>
            <a:r>
              <a:rPr lang="en-US" sz="2100" dirty="0">
                <a:hlinkClick r:id="rId2"/>
              </a:rPr>
              <a:t>https://image.online-convert.com/fr/convertir-en-webp</a:t>
            </a:r>
            <a:endParaRPr lang="fr-FR" sz="2100" dirty="0"/>
          </a:p>
          <a:p>
            <a:pPr marL="514350" indent="-514350">
              <a:buFont typeface="+mj-lt"/>
              <a:buAutoNum type="arabicPeriod"/>
            </a:pPr>
            <a:r>
              <a:rPr lang="fr-FR" sz="2100" dirty="0"/>
              <a:t>Erreur de codes W3C et de cohérence dans la structure HTML</a:t>
            </a:r>
          </a:p>
          <a:p>
            <a:pPr marL="514350" indent="-514350">
              <a:buFont typeface="+mj-lt"/>
              <a:buAutoNum type="arabicPeriod"/>
            </a:pPr>
            <a:r>
              <a:rPr lang="fr-FR" sz="2100" dirty="0"/>
              <a:t>Contrôle de l’accessibilité </a:t>
            </a:r>
            <a:r>
              <a:rPr lang="fr-FR" sz="2100" dirty="0">
                <a:hlinkClick r:id="rId3"/>
              </a:rPr>
              <a:t>https://wave.webaim.org/</a:t>
            </a:r>
            <a:endParaRPr lang="fr-FR" sz="2100" dirty="0"/>
          </a:p>
          <a:p>
            <a:pPr marL="1314450" lvl="2" indent="-514350">
              <a:buFont typeface="+mj-lt"/>
              <a:buAutoNum type="alphaLcPeriod"/>
            </a:pPr>
            <a:r>
              <a:rPr lang="fr-FR" sz="2100" dirty="0"/>
              <a:t>Contraste</a:t>
            </a:r>
          </a:p>
          <a:p>
            <a:pPr marL="1314450" lvl="2" indent="-514350">
              <a:buFont typeface="+mj-lt"/>
              <a:buAutoNum type="alphaLcPeriod"/>
            </a:pPr>
            <a:r>
              <a:rPr lang="fr-FR" sz="2100" dirty="0"/>
              <a:t>Accessibilité texte alternative</a:t>
            </a:r>
          </a:p>
          <a:p>
            <a:pPr marL="1314450" lvl="2" indent="-514350">
              <a:buFont typeface="+mj-lt"/>
              <a:buAutoNum type="alphaLcPeriod"/>
            </a:pPr>
            <a:r>
              <a:rPr lang="fr-FR" sz="2100" dirty="0"/>
              <a:t>Focus</a:t>
            </a:r>
          </a:p>
          <a:p>
            <a:pPr marL="1314450" lvl="2" indent="-514350">
              <a:buFont typeface="+mj-lt"/>
              <a:buAutoNum type="alphaLcPeriod"/>
            </a:pPr>
            <a:r>
              <a:rPr lang="fr-FR" sz="2100" dirty="0"/>
              <a:t>Label</a:t>
            </a:r>
          </a:p>
          <a:p>
            <a:pPr marL="514350" indent="-514350">
              <a:buFont typeface="+mj-lt"/>
              <a:buAutoNum type="arabicPeriod"/>
            </a:pPr>
            <a:endParaRPr lang="fr-FR" sz="2100" dirty="0"/>
          </a:p>
          <a:p>
            <a:pPr marL="514350" indent="-514350">
              <a:buFont typeface="+mj-lt"/>
              <a:buAutoNum type="arabicPeriod"/>
            </a:pPr>
            <a:endParaRPr lang="fr-FR" sz="2100" dirty="0"/>
          </a:p>
          <a:p>
            <a:pPr marL="514350" indent="-514350">
              <a:buFont typeface="+mj-lt"/>
              <a:buAutoNum type="arabicPeriod"/>
            </a:pPr>
            <a:endParaRPr lang="fr-FR" sz="2100" dirty="0"/>
          </a:p>
        </p:txBody>
      </p:sp>
    </p:spTree>
    <p:extLst>
      <p:ext uri="{BB962C8B-B14F-4D97-AF65-F5344CB8AC3E}">
        <p14:creationId xmlns:p14="http://schemas.microsoft.com/office/powerpoint/2010/main" val="2902374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6963BC-0C88-4EFA-9173-FEF807F999A5}"/>
              </a:ext>
            </a:extLst>
          </p:cNvPr>
          <p:cNvPicPr>
            <a:picLocks noChangeAspect="1"/>
          </p:cNvPicPr>
          <p:nvPr/>
        </p:nvPicPr>
        <p:blipFill rotWithShape="1">
          <a:blip r:embed="rId2"/>
          <a:srcRect t="1288" b="3189"/>
          <a:stretch/>
        </p:blipFill>
        <p:spPr>
          <a:xfrm>
            <a:off x="20" y="1282"/>
            <a:ext cx="9143980" cy="6856718"/>
          </a:xfrm>
          <a:prstGeom prst="rect">
            <a:avLst/>
          </a:prstGeom>
        </p:spPr>
      </p:pic>
    </p:spTree>
    <p:extLst>
      <p:ext uri="{BB962C8B-B14F-4D97-AF65-F5344CB8AC3E}">
        <p14:creationId xmlns:p14="http://schemas.microsoft.com/office/powerpoint/2010/main" val="2471110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7B805E4-DF34-4F8C-9A49-08B42D021487}"/>
              </a:ext>
            </a:extLst>
          </p:cNvPr>
          <p:cNvPicPr>
            <a:picLocks noChangeAspect="1"/>
          </p:cNvPicPr>
          <p:nvPr/>
        </p:nvPicPr>
        <p:blipFill>
          <a:blip r:embed="rId2"/>
          <a:stretch>
            <a:fillRect/>
          </a:stretch>
        </p:blipFill>
        <p:spPr>
          <a:xfrm>
            <a:off x="0" y="239318"/>
            <a:ext cx="9144000" cy="6379363"/>
          </a:xfrm>
          <a:prstGeom prst="rect">
            <a:avLst/>
          </a:prstGeom>
        </p:spPr>
      </p:pic>
    </p:spTree>
    <p:extLst>
      <p:ext uri="{BB962C8B-B14F-4D97-AF65-F5344CB8AC3E}">
        <p14:creationId xmlns:p14="http://schemas.microsoft.com/office/powerpoint/2010/main" val="2145812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Earth Globe Americas">
            <a:extLst>
              <a:ext uri="{FF2B5EF4-FFF2-40B4-BE49-F238E27FC236}">
                <a16:creationId xmlns:a16="http://schemas.microsoft.com/office/drawing/2014/main" id="{69E1F75E-2560-9236-A513-598D9969D4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499" y="1926888"/>
            <a:ext cx="3014484" cy="3014484"/>
          </a:xfrm>
          <a:prstGeom prst="rect">
            <a:avLst/>
          </a:prstGeom>
        </p:spPr>
      </p:pic>
      <p:sp>
        <p:nvSpPr>
          <p:cNvPr id="3" name="ZoneTexte 2">
            <a:extLst>
              <a:ext uri="{FF2B5EF4-FFF2-40B4-BE49-F238E27FC236}">
                <a16:creationId xmlns:a16="http://schemas.microsoft.com/office/drawing/2014/main" id="{47772222-E875-452D-A049-407A4B52DF1D}"/>
              </a:ext>
            </a:extLst>
          </p:cNvPr>
          <p:cNvSpPr txBox="1"/>
          <p:nvPr/>
        </p:nvSpPr>
        <p:spPr>
          <a:xfrm>
            <a:off x="3723967" y="2325158"/>
            <a:ext cx="4511678" cy="3854979"/>
          </a:xfrm>
          <a:prstGeom prst="rect">
            <a:avLst/>
          </a:prstGeom>
        </p:spPr>
        <p:txBody>
          <a:bodyPr vert="horz" lIns="91440" tIns="45720" rIns="91440" bIns="45720" rtlCol="0">
            <a:normAutofit/>
          </a:bodyPr>
          <a:lstStyle/>
          <a:p>
            <a:pPr indent="-182880" defTabSz="914400">
              <a:spcAft>
                <a:spcPts val="600"/>
              </a:spcAft>
              <a:buClr>
                <a:schemeClr val="accent1"/>
              </a:buClr>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https://developer.mozilla.org/fr/docs/Web/Accessibility/Mobile_accessibility_checklist</a:t>
            </a:r>
            <a:endParaRPr lang="en-US" dirty="0"/>
          </a:p>
        </p:txBody>
      </p:sp>
    </p:spTree>
    <p:extLst>
      <p:ext uri="{BB962C8B-B14F-4D97-AF65-F5344CB8AC3E}">
        <p14:creationId xmlns:p14="http://schemas.microsoft.com/office/powerpoint/2010/main" val="1507120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19D67AC-6211-4405-83DC-4EDFDD562CC1}"/>
              </a:ext>
            </a:extLst>
          </p:cNvPr>
          <p:cNvPicPr>
            <a:picLocks noChangeAspect="1"/>
          </p:cNvPicPr>
          <p:nvPr/>
        </p:nvPicPr>
        <p:blipFill>
          <a:blip r:embed="rId2"/>
          <a:stretch>
            <a:fillRect/>
          </a:stretch>
        </p:blipFill>
        <p:spPr>
          <a:xfrm>
            <a:off x="0" y="940065"/>
            <a:ext cx="9144000" cy="4977869"/>
          </a:xfrm>
          <a:prstGeom prst="rect">
            <a:avLst/>
          </a:prstGeom>
        </p:spPr>
      </p:pic>
    </p:spTree>
    <p:extLst>
      <p:ext uri="{BB962C8B-B14F-4D97-AF65-F5344CB8AC3E}">
        <p14:creationId xmlns:p14="http://schemas.microsoft.com/office/powerpoint/2010/main" val="2519029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DDCD5F1-6D58-4840-91E8-1734717B6F0E}"/>
              </a:ext>
            </a:extLst>
          </p:cNvPr>
          <p:cNvPicPr>
            <a:picLocks noChangeAspect="1"/>
          </p:cNvPicPr>
          <p:nvPr/>
        </p:nvPicPr>
        <p:blipFill>
          <a:blip r:embed="rId2"/>
          <a:stretch>
            <a:fillRect/>
          </a:stretch>
        </p:blipFill>
        <p:spPr>
          <a:xfrm>
            <a:off x="482600" y="1506982"/>
            <a:ext cx="8178799" cy="3844035"/>
          </a:xfrm>
          <a:prstGeom prst="rect">
            <a:avLst/>
          </a:prstGeom>
          <a:ln>
            <a:noFill/>
          </a:ln>
        </p:spPr>
      </p:pic>
    </p:spTree>
    <p:extLst>
      <p:ext uri="{BB962C8B-B14F-4D97-AF65-F5344CB8AC3E}">
        <p14:creationId xmlns:p14="http://schemas.microsoft.com/office/powerpoint/2010/main" val="2550951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0"/>
            <a:ext cx="81153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5105400"/>
            <a:ext cx="812673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ZoneTexte 5">
            <a:extLst>
              <a:ext uri="{FF2B5EF4-FFF2-40B4-BE49-F238E27FC236}">
                <a16:creationId xmlns:a16="http://schemas.microsoft.com/office/drawing/2014/main" id="{69F0D439-F34B-4048-9B26-98A3607BB972}"/>
              </a:ext>
            </a:extLst>
          </p:cNvPr>
          <p:cNvSpPr txBox="1"/>
          <p:nvPr/>
        </p:nvSpPr>
        <p:spPr>
          <a:xfrm>
            <a:off x="708137" y="5181600"/>
            <a:ext cx="7617326" cy="1076324"/>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700" spc="-50">
                <a:latin typeface="+mj-lt"/>
                <a:ea typeface="+mj-ea"/>
                <a:cs typeface="+mj-cs"/>
              </a:rPr>
              <a:t>Avant / Après</a:t>
            </a:r>
          </a:p>
        </p:txBody>
      </p:sp>
      <p:pic>
        <p:nvPicPr>
          <p:cNvPr id="5" name="Image 4">
            <a:extLst>
              <a:ext uri="{FF2B5EF4-FFF2-40B4-BE49-F238E27FC236}">
                <a16:creationId xmlns:a16="http://schemas.microsoft.com/office/drawing/2014/main" id="{83B052EB-6436-41BB-B8F1-9B59D40D4570}"/>
              </a:ext>
            </a:extLst>
          </p:cNvPr>
          <p:cNvPicPr>
            <a:picLocks noChangeAspect="1"/>
          </p:cNvPicPr>
          <p:nvPr/>
        </p:nvPicPr>
        <p:blipFill>
          <a:blip r:embed="rId2"/>
          <a:stretch>
            <a:fillRect/>
          </a:stretch>
        </p:blipFill>
        <p:spPr>
          <a:xfrm>
            <a:off x="1532277" y="640081"/>
            <a:ext cx="2044021" cy="3825240"/>
          </a:xfrm>
          <a:prstGeom prst="rect">
            <a:avLst/>
          </a:prstGeom>
        </p:spPr>
      </p:pic>
      <p:pic>
        <p:nvPicPr>
          <p:cNvPr id="3" name="Image 2">
            <a:extLst>
              <a:ext uri="{FF2B5EF4-FFF2-40B4-BE49-F238E27FC236}">
                <a16:creationId xmlns:a16="http://schemas.microsoft.com/office/drawing/2014/main" id="{6225C90F-D017-48E9-B66D-4E018CBE022D}"/>
              </a:ext>
            </a:extLst>
          </p:cNvPr>
          <p:cNvPicPr>
            <a:picLocks noChangeAspect="1"/>
          </p:cNvPicPr>
          <p:nvPr/>
        </p:nvPicPr>
        <p:blipFill>
          <a:blip r:embed="rId3"/>
          <a:stretch>
            <a:fillRect/>
          </a:stretch>
        </p:blipFill>
        <p:spPr>
          <a:xfrm>
            <a:off x="5234990" y="640081"/>
            <a:ext cx="2046503" cy="3825240"/>
          </a:xfrm>
          <a:prstGeom prst="rect">
            <a:avLst/>
          </a:prstGeom>
        </p:spPr>
      </p:pic>
    </p:spTree>
    <p:extLst>
      <p:ext uri="{BB962C8B-B14F-4D97-AF65-F5344CB8AC3E}">
        <p14:creationId xmlns:p14="http://schemas.microsoft.com/office/powerpoint/2010/main" val="3051703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05097BE-7125-41DC-929A-EDBB8D0BD52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70000" y="457200"/>
            <a:ext cx="6604000" cy="5943600"/>
          </a:xfrm>
          <a:prstGeom prst="rect">
            <a:avLst/>
          </a:prstGeom>
        </p:spPr>
      </p:pic>
      <p:sp>
        <p:nvSpPr>
          <p:cNvPr id="4" name="ZoneTexte 3">
            <a:extLst>
              <a:ext uri="{FF2B5EF4-FFF2-40B4-BE49-F238E27FC236}">
                <a16:creationId xmlns:a16="http://schemas.microsoft.com/office/drawing/2014/main" id="{87CC1469-E582-4FF5-8203-47FD697F9855}"/>
              </a:ext>
            </a:extLst>
          </p:cNvPr>
          <p:cNvSpPr txBox="1"/>
          <p:nvPr/>
        </p:nvSpPr>
        <p:spPr>
          <a:xfrm>
            <a:off x="5158193" y="6200745"/>
            <a:ext cx="2715807" cy="200055"/>
          </a:xfrm>
          <a:prstGeom prst="rect">
            <a:avLst/>
          </a:prstGeom>
          <a:solidFill>
            <a:srgbClr val="000000"/>
          </a:solidFill>
        </p:spPr>
        <p:txBody>
          <a:bodyPr wrap="none" rtlCol="0">
            <a:spAutoFit/>
          </a:bodyPr>
          <a:lstStyle/>
          <a:p>
            <a:pPr algn="r">
              <a:spcAft>
                <a:spcPts val="600"/>
              </a:spcAft>
            </a:pPr>
            <a:r>
              <a:rPr lang="fr-FR" sz="700">
                <a:solidFill>
                  <a:srgbClr val="FFFFFF"/>
                </a:solidFill>
                <a:hlinkClick r:id="rId3" tooltip="http://airensection.blogspot.com/2016/06/merci-et-au-revoir-chers-eleves.html">
                  <a:extLst>
                    <a:ext uri="{A12FA001-AC4F-418D-AE19-62706E023703}">
                      <ahyp:hlinkClr xmlns:ahyp="http://schemas.microsoft.com/office/drawing/2018/hyperlinkcolor" val="tx"/>
                    </a:ext>
                  </a:extLst>
                </a:hlinkClick>
              </a:rPr>
              <a:t>Cette photo</a:t>
            </a:r>
            <a:r>
              <a:rPr lang="fr-FR" sz="700">
                <a:solidFill>
                  <a:srgbClr val="FFFFFF"/>
                </a:solidFill>
              </a:rPr>
              <a:t> par Auteur inconnu est soumise à la licence </a:t>
            </a:r>
            <a:r>
              <a:rPr lang="fr-FR"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fr-FR" sz="700">
              <a:solidFill>
                <a:srgbClr val="FFFFFF"/>
              </a:solidFill>
            </a:endParaRPr>
          </a:p>
        </p:txBody>
      </p:sp>
    </p:spTree>
    <p:extLst>
      <p:ext uri="{BB962C8B-B14F-4D97-AF65-F5344CB8AC3E}">
        <p14:creationId xmlns:p14="http://schemas.microsoft.com/office/powerpoint/2010/main" val="285267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5DD7CE-17DB-4EE5-884E-672C15034475}"/>
              </a:ext>
            </a:extLst>
          </p:cNvPr>
          <p:cNvSpPr txBox="1"/>
          <p:nvPr/>
        </p:nvSpPr>
        <p:spPr>
          <a:xfrm>
            <a:off x="383365" y="794638"/>
            <a:ext cx="3985907" cy="645926"/>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dirty="0">
                <a:hlinkClick r:id="rId2"/>
              </a:rPr>
              <a:t>https://www.uptrends.com/tools/website-speed-test</a:t>
            </a:r>
            <a:endParaRPr lang="en-US" sz="1600" dirty="0"/>
          </a:p>
        </p:txBody>
      </p:sp>
      <p:pic>
        <p:nvPicPr>
          <p:cNvPr id="6" name="Graphic 5" descr="Earth Globe Americas">
            <a:extLst>
              <a:ext uri="{FF2B5EF4-FFF2-40B4-BE49-F238E27FC236}">
                <a16:creationId xmlns:a16="http://schemas.microsoft.com/office/drawing/2014/main" id="{1F23FCC0-4EE4-6F7A-F285-853C3C4BE3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3042" y="1117601"/>
            <a:ext cx="2847593" cy="2847593"/>
          </a:xfrm>
          <a:prstGeom prst="rect">
            <a:avLst/>
          </a:prstGeom>
        </p:spPr>
      </p:pic>
      <p:sp>
        <p:nvSpPr>
          <p:cNvPr id="3" name="ZoneTexte 2">
            <a:extLst>
              <a:ext uri="{FF2B5EF4-FFF2-40B4-BE49-F238E27FC236}">
                <a16:creationId xmlns:a16="http://schemas.microsoft.com/office/drawing/2014/main" id="{02F918CC-634A-4866-8DCE-01B4342F0A4B}"/>
              </a:ext>
            </a:extLst>
          </p:cNvPr>
          <p:cNvSpPr txBox="1"/>
          <p:nvPr/>
        </p:nvSpPr>
        <p:spPr>
          <a:xfrm>
            <a:off x="683568" y="1772816"/>
            <a:ext cx="3523348" cy="923330"/>
          </a:xfrm>
          <a:prstGeom prst="rect">
            <a:avLst/>
          </a:prstGeom>
          <a:noFill/>
        </p:spPr>
        <p:txBody>
          <a:bodyPr wrap="square" rtlCol="0">
            <a:spAutoFit/>
          </a:bodyPr>
          <a:lstStyle/>
          <a:p>
            <a:r>
              <a:rPr lang="fr-FR" dirty="0"/>
              <a:t>Testez la vitesse de votre site web dans les principaux navigateurs, sur ordinateur de bureau et mobile.</a:t>
            </a:r>
          </a:p>
        </p:txBody>
      </p:sp>
    </p:spTree>
    <p:extLst>
      <p:ext uri="{BB962C8B-B14F-4D97-AF65-F5344CB8AC3E}">
        <p14:creationId xmlns:p14="http://schemas.microsoft.com/office/powerpoint/2010/main" val="32552500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986F102-87A3-4A8E-92FF-39F323A28C7C}"/>
              </a:ext>
            </a:extLst>
          </p:cNvPr>
          <p:cNvPicPr>
            <a:picLocks noChangeAspect="1"/>
          </p:cNvPicPr>
          <p:nvPr/>
        </p:nvPicPr>
        <p:blipFill>
          <a:blip r:embed="rId2"/>
          <a:stretch>
            <a:fillRect/>
          </a:stretch>
        </p:blipFill>
        <p:spPr>
          <a:xfrm>
            <a:off x="857249" y="457200"/>
            <a:ext cx="7429501" cy="5943600"/>
          </a:xfrm>
          <a:prstGeom prst="rect">
            <a:avLst/>
          </a:prstGeom>
        </p:spPr>
      </p:pic>
    </p:spTree>
    <p:extLst>
      <p:ext uri="{BB962C8B-B14F-4D97-AF65-F5344CB8AC3E}">
        <p14:creationId xmlns:p14="http://schemas.microsoft.com/office/powerpoint/2010/main" val="4012364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39C8A31-4E4C-4F5D-87BF-637C2466C32E}"/>
              </a:ext>
            </a:extLst>
          </p:cNvPr>
          <p:cNvSpPr txBox="1"/>
          <p:nvPr/>
        </p:nvSpPr>
        <p:spPr>
          <a:xfrm>
            <a:off x="524784" y="248038"/>
            <a:ext cx="529779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kern="1200">
                <a:solidFill>
                  <a:srgbClr val="FFFFFF"/>
                </a:solidFill>
                <a:latin typeface="+mj-lt"/>
                <a:ea typeface="+mj-ea"/>
                <a:cs typeface="+mj-cs"/>
              </a:rPr>
              <a:t>Avant</a:t>
            </a:r>
          </a:p>
        </p:txBody>
      </p:sp>
      <p:pic>
        <p:nvPicPr>
          <p:cNvPr id="3" name="Image 2">
            <a:extLst>
              <a:ext uri="{FF2B5EF4-FFF2-40B4-BE49-F238E27FC236}">
                <a16:creationId xmlns:a16="http://schemas.microsoft.com/office/drawing/2014/main" id="{9DCE3B0C-6941-4111-B96D-A24199C2BD5A}"/>
              </a:ext>
            </a:extLst>
          </p:cNvPr>
          <p:cNvPicPr>
            <a:picLocks noChangeAspect="1"/>
          </p:cNvPicPr>
          <p:nvPr/>
        </p:nvPicPr>
        <p:blipFill>
          <a:blip r:embed="rId2"/>
          <a:stretch>
            <a:fillRect/>
          </a:stretch>
        </p:blipFill>
        <p:spPr>
          <a:xfrm>
            <a:off x="1310343" y="1966293"/>
            <a:ext cx="6523311" cy="4452160"/>
          </a:xfrm>
          <a:prstGeom prst="rect">
            <a:avLst/>
          </a:prstGeom>
        </p:spPr>
      </p:pic>
    </p:spTree>
    <p:extLst>
      <p:ext uri="{BB962C8B-B14F-4D97-AF65-F5344CB8AC3E}">
        <p14:creationId xmlns:p14="http://schemas.microsoft.com/office/powerpoint/2010/main" val="2900117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4FF483F-8BCF-460C-AF1B-90DC20B89121}"/>
              </a:ext>
            </a:extLst>
          </p:cNvPr>
          <p:cNvPicPr>
            <a:picLocks noChangeAspect="1"/>
          </p:cNvPicPr>
          <p:nvPr/>
        </p:nvPicPr>
        <p:blipFill rotWithShape="1">
          <a:blip r:embed="rId2"/>
          <a:srcRect l="5587" t="-572" b="-1"/>
          <a:stretch/>
        </p:blipFill>
        <p:spPr>
          <a:xfrm>
            <a:off x="1259632" y="620688"/>
            <a:ext cx="7041405" cy="5584849"/>
          </a:xfrm>
          <a:prstGeom prst="rect">
            <a:avLst/>
          </a:prstGeom>
        </p:spPr>
      </p:pic>
    </p:spTree>
    <p:extLst>
      <p:ext uri="{BB962C8B-B14F-4D97-AF65-F5344CB8AC3E}">
        <p14:creationId xmlns:p14="http://schemas.microsoft.com/office/powerpoint/2010/main" val="1282116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A19F1FC-8D3A-4BCA-9806-BA7447539E43}"/>
              </a:ext>
            </a:extLst>
          </p:cNvPr>
          <p:cNvPicPr>
            <a:picLocks noChangeAspect="1"/>
          </p:cNvPicPr>
          <p:nvPr/>
        </p:nvPicPr>
        <p:blipFill>
          <a:blip r:embed="rId2"/>
          <a:stretch>
            <a:fillRect/>
          </a:stretch>
        </p:blipFill>
        <p:spPr>
          <a:xfrm>
            <a:off x="482600" y="1527429"/>
            <a:ext cx="8178799" cy="3803140"/>
          </a:xfrm>
          <a:prstGeom prst="rect">
            <a:avLst/>
          </a:prstGeom>
          <a:ln>
            <a:noFill/>
          </a:ln>
        </p:spPr>
      </p:pic>
    </p:spTree>
    <p:extLst>
      <p:ext uri="{BB962C8B-B14F-4D97-AF65-F5344CB8AC3E}">
        <p14:creationId xmlns:p14="http://schemas.microsoft.com/office/powerpoint/2010/main" val="40036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F78C6DE-2B85-442A-9185-2D3B3146D167}"/>
              </a:ext>
            </a:extLst>
          </p:cNvPr>
          <p:cNvSpPr txBox="1"/>
          <p:nvPr/>
        </p:nvSpPr>
        <p:spPr>
          <a:xfrm>
            <a:off x="1097280" y="1431042"/>
            <a:ext cx="3489540" cy="399591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dirty="0">
                <a:solidFill>
                  <a:schemeClr val="tx1">
                    <a:lumMod val="85000"/>
                    <a:lumOff val="15000"/>
                  </a:schemeClr>
                </a:solidFill>
                <a:hlinkClick r:id="rId2"/>
              </a:rPr>
              <a:t>https://image.online-convert.com/fr/convertir-en-webp</a:t>
            </a:r>
            <a:endParaRPr lang="en-US" sz="1600" dirty="0">
              <a:solidFill>
                <a:schemeClr val="tx1">
                  <a:lumMod val="85000"/>
                  <a:lumOff val="15000"/>
                </a:schemeClr>
              </a:solidFill>
            </a:endParaRPr>
          </a:p>
        </p:txBody>
      </p:sp>
    </p:spTree>
    <p:extLst>
      <p:ext uri="{BB962C8B-B14F-4D97-AF65-F5344CB8AC3E}">
        <p14:creationId xmlns:p14="http://schemas.microsoft.com/office/powerpoint/2010/main" val="4247621807"/>
      </p:ext>
    </p:extLst>
  </p:cSld>
  <p:clrMapOvr>
    <a:masterClrMapping/>
  </p:clrMapOvr>
</p:sld>
</file>

<file path=ppt/theme/theme1.xml><?xml version="1.0" encoding="utf-8"?>
<a:theme xmlns:a="http://schemas.openxmlformats.org/drawingml/2006/main" name="Vue">
  <a:themeElements>
    <a:clrScheme name="Vue">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9924D1ECC420D47A2456556BC94F7370400BDF4491DEA4973499845289601F88B9F" ma:contentTypeVersion="55" ma:contentTypeDescription="Create a new document." ma:contentTypeScope="" ma:versionID="41eb558a2b826e6e4f9defd990175bec">
  <xsd:schema xmlns:xsd="http://www.w3.org/2001/XMLSchema" xmlns:xs="http://www.w3.org/2001/XMLSchema" xmlns:p="http://schemas.microsoft.com/office/2006/metadata/properties" xmlns:ns2="6d93d202-47fc-4405-873a-cab67cc5f1b2" xmlns:ns3="64acb2c5-0a2b-4bda-bd34-58e36cbb80d2" targetNamespace="http://schemas.microsoft.com/office/2006/metadata/properties" ma:root="true" ma:fieldsID="19deea0185cf7bc57eee9b90b1ba2ace" ns2:_="" ns3:_="">
    <xsd:import namespace="6d93d202-47fc-4405-873a-cab67cc5f1b2"/>
    <xsd:import namespace="64acb2c5-0a2b-4bda-bd34-58e36cbb80d2"/>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93d202-47fc-4405-873a-cab67cc5f1b2"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dc79c007-7f28-4db9-9ba1-525d19a3279b}"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0C6DD30-196A-4C6B-B1BF-A43F3B8ACD4F}" ma:internalName="CSXSubmissionMarket" ma:readOnly="false" ma:showField="MarketName" ma:web="6d93d202-47fc-4405-873a-cab67cc5f1b2">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bb16b974-ed24-4278-8820-8e232d38904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7E2D4CA2-442A-4FDA-AA57-71B8C7B2C53C}" ma:internalName="InProjectListLookup" ma:readOnly="true" ma:showField="InProjectLis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fd9a49dc-3dbf-4047-b62d-1d587abe7b40}"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7E2D4CA2-442A-4FDA-AA57-71B8C7B2C53C}" ma:internalName="LastCompleteVersionLookup" ma:readOnly="true" ma:showField="LastComplete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7E2D4CA2-442A-4FDA-AA57-71B8C7B2C53C}" ma:internalName="LastPreviewErrorLookup" ma:readOnly="true" ma:showField="LastPreviewError"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7E2D4CA2-442A-4FDA-AA57-71B8C7B2C53C}" ma:internalName="LastPreviewResultLookup" ma:readOnly="true" ma:showField="LastPreviewResul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7E2D4CA2-442A-4FDA-AA57-71B8C7B2C53C}" ma:internalName="LastPreviewAttemptDateLookup" ma:readOnly="true" ma:showField="LastPreviewAttemptDat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7E2D4CA2-442A-4FDA-AA57-71B8C7B2C53C}" ma:internalName="LastPreviewedByLookup" ma:readOnly="true" ma:showField="LastPreviewedBy"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7E2D4CA2-442A-4FDA-AA57-71B8C7B2C53C}" ma:internalName="LastPreviewTimeLookup" ma:readOnly="true" ma:showField="LastPreviewTi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7E2D4CA2-442A-4FDA-AA57-71B8C7B2C53C}" ma:internalName="LastPreviewVersionLookup" ma:readOnly="true" ma:showField="LastPreview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7E2D4CA2-442A-4FDA-AA57-71B8C7B2C53C}" ma:internalName="LastPublishErrorLookup" ma:readOnly="true" ma:showField="LastPublishError"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7E2D4CA2-442A-4FDA-AA57-71B8C7B2C53C}" ma:internalName="LastPublishResultLookup" ma:readOnly="true" ma:showField="LastPublishResul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7E2D4CA2-442A-4FDA-AA57-71B8C7B2C53C}" ma:internalName="LastPublishAttemptDateLookup" ma:readOnly="true" ma:showField="LastPublishAttemptDat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7E2D4CA2-442A-4FDA-AA57-71B8C7B2C53C}" ma:internalName="LastPublishedByLookup" ma:readOnly="true" ma:showField="LastPublishedBy"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7E2D4CA2-442A-4FDA-AA57-71B8C7B2C53C}" ma:internalName="LastPublishTimeLookup" ma:readOnly="true" ma:showField="LastPublishTi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7E2D4CA2-442A-4FDA-AA57-71B8C7B2C53C}" ma:internalName="LastPublishVersionLookup" ma:readOnly="true" ma:showField="LastPublish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4CDE398E-75A7-4993-8C61-2BFD31F64754}" ma:internalName="LocLastLocAttemptVersionLookup" ma:readOnly="false" ma:showField="LastLocAttemptVersion" ma:web="6d93d202-47fc-4405-873a-cab67cc5f1b2">
      <xsd:simpleType>
        <xsd:restriction base="dms:Lookup"/>
      </xsd:simpleType>
    </xsd:element>
    <xsd:element name="LocLastLocAttemptVersionTypeLookup" ma:index="72" nillable="true" ma:displayName="Loc Last Loc Attempt Version Type" ma:default="" ma:list="{4CDE398E-75A7-4993-8C61-2BFD31F64754}" ma:internalName="LocLastLocAttemptVersionTypeLookup" ma:readOnly="true" ma:showField="LastLocAttemptVersionType" ma:web="6d93d202-47fc-4405-873a-cab67cc5f1b2">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4CDE398E-75A7-4993-8C61-2BFD31F64754}" ma:internalName="LocNewPublishedVersionLookup" ma:readOnly="true" ma:showField="NewPublishedVersion" ma:web="6d93d202-47fc-4405-873a-cab67cc5f1b2">
      <xsd:simpleType>
        <xsd:restriction base="dms:Lookup"/>
      </xsd:simpleType>
    </xsd:element>
    <xsd:element name="LocOverallHandbackStatusLookup" ma:index="76" nillable="true" ma:displayName="Loc Overall Handback Status" ma:default="" ma:list="{4CDE398E-75A7-4993-8C61-2BFD31F64754}" ma:internalName="LocOverallHandbackStatusLookup" ma:readOnly="true" ma:showField="OverallHandbackStatus" ma:web="6d93d202-47fc-4405-873a-cab67cc5f1b2">
      <xsd:simpleType>
        <xsd:restriction base="dms:Lookup"/>
      </xsd:simpleType>
    </xsd:element>
    <xsd:element name="LocOverallLocStatusLookup" ma:index="77" nillable="true" ma:displayName="Loc Overall Localize Status" ma:default="" ma:list="{4CDE398E-75A7-4993-8C61-2BFD31F64754}" ma:internalName="LocOverallLocStatusLookup" ma:readOnly="true" ma:showField="OverallLocStatus" ma:web="6d93d202-47fc-4405-873a-cab67cc5f1b2">
      <xsd:simpleType>
        <xsd:restriction base="dms:Lookup"/>
      </xsd:simpleType>
    </xsd:element>
    <xsd:element name="LocOverallPreviewStatusLookup" ma:index="78" nillable="true" ma:displayName="Loc Overall Preview Status" ma:default="" ma:list="{4CDE398E-75A7-4993-8C61-2BFD31F64754}" ma:internalName="LocOverallPreviewStatusLookup" ma:readOnly="true" ma:showField="OverallPreviewStatus" ma:web="6d93d202-47fc-4405-873a-cab67cc5f1b2">
      <xsd:simpleType>
        <xsd:restriction base="dms:Lookup"/>
      </xsd:simpleType>
    </xsd:element>
    <xsd:element name="LocOverallPublishStatusLookup" ma:index="79" nillable="true" ma:displayName="Loc Overall Publish Status" ma:default="" ma:list="{4CDE398E-75A7-4993-8C61-2BFD31F64754}" ma:internalName="LocOverallPublishStatusLookup" ma:readOnly="true" ma:showField="OverallPublishStatus" ma:web="6d93d202-47fc-4405-873a-cab67cc5f1b2">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4CDE398E-75A7-4993-8C61-2BFD31F64754}" ma:internalName="LocProcessedForHandoffsLookup" ma:readOnly="true" ma:showField="ProcessedForHandoffs" ma:web="6d93d202-47fc-4405-873a-cab67cc5f1b2">
      <xsd:simpleType>
        <xsd:restriction base="dms:Lookup"/>
      </xsd:simpleType>
    </xsd:element>
    <xsd:element name="LocProcessedForMarketsLookup" ma:index="82" nillable="true" ma:displayName="Loc Processed For Markets" ma:default="" ma:list="{4CDE398E-75A7-4993-8C61-2BFD31F64754}" ma:internalName="LocProcessedForMarketsLookup" ma:readOnly="true" ma:showField="ProcessedForMarkets" ma:web="6d93d202-47fc-4405-873a-cab67cc5f1b2">
      <xsd:simpleType>
        <xsd:restriction base="dms:Lookup"/>
      </xsd:simpleType>
    </xsd:element>
    <xsd:element name="LocPublishedDependentAssetsLookup" ma:index="83" nillable="true" ma:displayName="Loc Published Dependent Assets" ma:default="" ma:list="{4CDE398E-75A7-4993-8C61-2BFD31F64754}" ma:internalName="LocPublishedDependentAssetsLookup" ma:readOnly="true" ma:showField="PublishedDependentAssets" ma:web="6d93d202-47fc-4405-873a-cab67cc5f1b2">
      <xsd:simpleType>
        <xsd:restriction base="dms:Lookup"/>
      </xsd:simpleType>
    </xsd:element>
    <xsd:element name="LocPublishedLinkedAssetsLookup" ma:index="84" nillable="true" ma:displayName="Loc Published Linked Assets" ma:default="" ma:list="{4CDE398E-75A7-4993-8C61-2BFD31F64754}" ma:internalName="LocPublishedLinkedAssetsLookup" ma:readOnly="true" ma:showField="PublishedLinkedAssets" ma:web="6d93d202-47fc-4405-873a-cab67cc5f1b2">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db560eb5-700a-4f94-8fda-b57de4261f12}"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0C6DD30-196A-4C6B-B1BF-A43F3B8ACD4F}" ma:internalName="Markets" ma:readOnly="false" ma:showField="MarketNa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7E2D4CA2-442A-4FDA-AA57-71B8C7B2C53C}" ma:internalName="NumOfRatingsLookup" ma:readOnly="true" ma:showField="NumOfRatings"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7E2D4CA2-442A-4FDA-AA57-71B8C7B2C53C}" ma:internalName="PublishStatusLookup" ma:readOnly="false" ma:showField="PublishStatus"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e3f7319-fb8f-4449-8902-000ab73a8566}"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11d213f5-ec09-44b6-a8be-9da225be7a8d}" ma:internalName="TaxCatchAll" ma:showField="CatchAllData"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11d213f5-ec09-44b6-a8be-9da225be7a8d}" ma:internalName="TaxCatchAllLabel" ma:readOnly="true" ma:showField="CatchAllDataLabel"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4acb2c5-0a2b-4bda-bd34-58e36cbb80d2"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cquiredFrom xmlns="6d93d202-47fc-4405-873a-cab67cc5f1b2" xsi:nil="true"/>
    <IsSearchable xmlns="6d93d202-47fc-4405-873a-cab67cc5f1b2">true</IsSearchable>
    <EditorialStatus xmlns="6d93d202-47fc-4405-873a-cab67cc5f1b2">Complete</EditorialStatus>
    <OriginAsset xmlns="6d93d202-47fc-4405-873a-cab67cc5f1b2" xsi:nil="true"/>
    <ThumbnailAssetId xmlns="6d93d202-47fc-4405-873a-cab67cc5f1b2" xsi:nil="true"/>
    <TrustLevel xmlns="6d93d202-47fc-4405-873a-cab67cc5f1b2">3 Community New</TrustLevel>
    <MarketSpecific xmlns="6d93d202-47fc-4405-873a-cab67cc5f1b2">true</MarketSpecific>
    <TPNamespace xmlns="6d93d202-47fc-4405-873a-cab67cc5f1b2" xsi:nil="true"/>
    <DirectSourceMarket xmlns="6d93d202-47fc-4405-873a-cab67cc5f1b2">english</DirectSourceMarket>
    <MachineTranslated xmlns="6d93d202-47fc-4405-873a-cab67cc5f1b2">false</MachineTranslated>
    <PlannedPubDate xmlns="6d93d202-47fc-4405-873a-cab67cc5f1b2" xsi:nil="true"/>
    <SubmitterId xmlns="6d93d202-47fc-4405-873a-cab67cc5f1b2">9c60ae39-ee33-43c2-b863-454968d0f2cc</SubmitterId>
    <Downloads xmlns="6d93d202-47fc-4405-873a-cab67cc5f1b2">0</Downloads>
    <OriginalSourceMarket xmlns="6d93d202-47fc-4405-873a-cab67cc5f1b2">english</OriginalSourceMarket>
    <PublishTargets xmlns="6d93d202-47fc-4405-873a-cab67cc5f1b2">OfficeOnline</PublishTargets>
    <ArtSampleDocs xmlns="6d93d202-47fc-4405-873a-cab67cc5f1b2" xsi:nil="true"/>
    <ApprovalLog xmlns="6d93d202-47fc-4405-873a-cab67cc5f1b2" xsi:nil="true"/>
    <ApprovalStatus xmlns="6d93d202-47fc-4405-873a-cab67cc5f1b2">InProgress</ApprovalStatus>
    <TPComponent xmlns="6d93d202-47fc-4405-873a-cab67cc5f1b2">PPTFiles</TPComponent>
    <EditorialTags xmlns="6d93d202-47fc-4405-873a-cab67cc5f1b2" xsi:nil="true"/>
    <TPExecutable xmlns="6d93d202-47fc-4405-873a-cab67cc5f1b2" xsi:nil="true"/>
    <LastHandOff xmlns="6d93d202-47fc-4405-873a-cab67cc5f1b2" xsi:nil="true"/>
    <BusinessGroup xmlns="6d93d202-47fc-4405-873a-cab67cc5f1b2" xsi:nil="true"/>
    <TPAppVersion xmlns="6d93d202-47fc-4405-873a-cab67cc5f1b2">12</TPAppVersion>
    <VoteCount xmlns="6d93d202-47fc-4405-873a-cab67cc5f1b2" xsi:nil="true"/>
    <APAuthor xmlns="6d93d202-47fc-4405-873a-cab67cc5f1b2">
      <UserInfo>
        <DisplayName>_o14migrate</DisplayName>
        <AccountId>266</AccountId>
        <AccountType/>
      </UserInfo>
    </APAuthor>
    <TPCommandLine xmlns="6d93d202-47fc-4405-873a-cab67cc5f1b2">{PP} /n {FilePath}</TPCommandLine>
    <UACurrentWords xmlns="6d93d202-47fc-4405-873a-cab67cc5f1b2" xsi:nil="true"/>
    <AssetId xmlns="6d93d202-47fc-4405-873a-cab67cc5f1b2">TP030007258</AssetId>
    <Manager xmlns="6d93d202-47fc-4405-873a-cab67cc5f1b2" xsi:nil="true"/>
    <NumericId xmlns="6d93d202-47fc-4405-873a-cab67cc5f1b2">-1</NumericId>
    <Component xmlns="64acb2c5-0a2b-4bda-bd34-58e36cbb80d2" xsi:nil="true"/>
    <HandoffToMSDN xmlns="6d93d202-47fc-4405-873a-cab67cc5f1b2" xsi:nil="true"/>
    <Markets xmlns="6d93d202-47fc-4405-873a-cab67cc5f1b2">
      <Value>2</Value>
    </Markets>
    <UALocComments xmlns="6d93d202-47fc-4405-873a-cab67cc5f1b2" xsi:nil="true"/>
    <UALocRecommendation xmlns="6d93d202-47fc-4405-873a-cab67cc5f1b2">Localize</UALocRecommendation>
    <AssetStart xmlns="6d93d202-47fc-4405-873a-cab67cc5f1b2">2010-04-16T13:48:52+00:00</AssetStart>
    <CrawlForDependencies xmlns="6d93d202-47fc-4405-873a-cab67cc5f1b2">false</CrawlForDependencies>
    <LastModifiedDateTime xmlns="6d93d202-47fc-4405-873a-cab67cc5f1b2" xsi:nil="true"/>
    <LastPublishResultLookup xmlns="6d93d202-47fc-4405-873a-cab67cc5f1b2" xsi:nil="true"/>
    <PublishStatusLookup xmlns="6d93d202-47fc-4405-873a-cab67cc5f1b2">
      <Value>327699</Value>
      <Value>503339</Value>
    </PublishStatusLookup>
    <AverageRating xmlns="6d93d202-47fc-4405-873a-cab67cc5f1b2" xsi:nil="true"/>
    <CSXUpdate xmlns="6d93d202-47fc-4405-873a-cab67cc5f1b2">false</CSXUpdate>
    <UAProjectedTotalWords xmlns="6d93d202-47fc-4405-873a-cab67cc5f1b2" xsi:nil="true"/>
    <AssetExpire xmlns="6d93d202-47fc-4405-873a-cab67cc5f1b2">2100-01-01T00:00:00+00:00</AssetExpire>
    <AssetType xmlns="6d93d202-47fc-4405-873a-cab67cc5f1b2">TP</AssetType>
    <IntlLangReviewDate xmlns="6d93d202-47fc-4405-873a-cab67cc5f1b2" xsi:nil="true"/>
    <TPFriendlyName xmlns="6d93d202-47fc-4405-873a-cab67cc5f1b2">Thème design - Internet numérique</TPFriendlyName>
    <IntlLangReview xmlns="6d93d202-47fc-4405-873a-cab67cc5f1b2" xsi:nil="true"/>
    <OOCacheId xmlns="6d93d202-47fc-4405-873a-cab67cc5f1b2" xsi:nil="true"/>
    <PolicheckWords xmlns="6d93d202-47fc-4405-873a-cab67cc5f1b2" xsi:nil="true"/>
    <TemplateStatus xmlns="6d93d202-47fc-4405-873a-cab67cc5f1b2">Complete</TemplateStatus>
    <CSXSubmissionMarket xmlns="6d93d202-47fc-4405-873a-cab67cc5f1b2" xsi:nil="true"/>
    <FriendlyTitle xmlns="6d93d202-47fc-4405-873a-cab67cc5f1b2" xsi:nil="true"/>
    <TPLaunchHelpLinkType xmlns="6d93d202-47fc-4405-873a-cab67cc5f1b2" xsi:nil="true"/>
    <Providers xmlns="6d93d202-47fc-4405-873a-cab67cc5f1b2" xsi:nil="true"/>
    <SourceTitle xmlns="6d93d202-47fc-4405-873a-cab67cc5f1b2">Thème design - Internet numérique</SourceTitle>
    <TemplateTemplateType xmlns="6d93d202-47fc-4405-873a-cab67cc5f1b2">PowerPoint 12 Default</TemplateTemplateType>
    <TimesCloned xmlns="6d93d202-47fc-4405-873a-cab67cc5f1b2" xsi:nil="true"/>
    <ClipArtFilename xmlns="6d93d202-47fc-4405-873a-cab67cc5f1b2" xsi:nil="true"/>
    <APDescription xmlns="6d93d202-47fc-4405-873a-cab67cc5f1b2" xsi:nil="true"/>
    <TPApplication xmlns="6d93d202-47fc-4405-873a-cab67cc5f1b2">PowerPoint</TPApplication>
    <CSXHash xmlns="6d93d202-47fc-4405-873a-cab67cc5f1b2">uuEajATAg7HSFQypJCSrn1DXl+o=</CSXHash>
    <PrimaryImageGen xmlns="6d93d202-47fc-4405-873a-cab67cc5f1b2">true</PrimaryImageGen>
    <ContentItem xmlns="6d93d202-47fc-4405-873a-cab67cc5f1b2" xsi:nil="true"/>
    <IsDeleted xmlns="6d93d202-47fc-4405-873a-cab67cc5f1b2">false</IsDeleted>
    <ShowIn xmlns="6d93d202-47fc-4405-873a-cab67cc5f1b2">Show everywhere</ShowIn>
    <BugNumber xmlns="6d93d202-47fc-4405-873a-cab67cc5f1b2" xsi:nil="true"/>
    <LegacyData xmlns="6d93d202-47fc-4405-873a-cab67cc5f1b2">ListingID:;Manager:;BuildStatus:Publish Passed;MockupPath:</LegacyData>
    <TPLaunchHelpLink xmlns="6d93d202-47fc-4405-873a-cab67cc5f1b2" xsi:nil="true"/>
    <Milestone xmlns="6d93d202-47fc-4405-873a-cab67cc5f1b2" xsi:nil="true"/>
    <UANotes xmlns="6d93d202-47fc-4405-873a-cab67cc5f1b2" xsi:nil="true"/>
    <Description0 xmlns="64acb2c5-0a2b-4bda-bd34-58e36cbb80d2" xsi:nil="true"/>
    <IntlLangReviewer xmlns="6d93d202-47fc-4405-873a-cab67cc5f1b2" xsi:nil="true"/>
    <IntlLocPriority xmlns="6d93d202-47fc-4405-873a-cab67cc5f1b2" xsi:nil="true"/>
    <OpenTemplate xmlns="6d93d202-47fc-4405-873a-cab67cc5f1b2">true</OpenTemplate>
    <Provider xmlns="6d93d202-47fc-4405-873a-cab67cc5f1b2" xsi:nil="true"/>
    <CSXSubmissionDate xmlns="6d93d202-47fc-4405-873a-cab67cc5f1b2">2009-10-10T07:00:00+00:00</CSXSubmissionDate>
    <TPClientViewer xmlns="6d93d202-47fc-4405-873a-cab67cc5f1b2" xsi:nil="true"/>
    <DSATActionTaken xmlns="6d93d202-47fc-4405-873a-cab67cc5f1b2" xsi:nil="true"/>
    <APEditor xmlns="6d93d202-47fc-4405-873a-cab67cc5f1b2">
      <UserInfo>
        <DisplayName>_o14migrate</DisplayName>
        <AccountId>266</AccountId>
        <AccountType/>
      </UserInfo>
    </APEditor>
    <TPInstallLocation xmlns="6d93d202-47fc-4405-873a-cab67cc5f1b2">{My Templates}</TPInstallLocation>
    <OutputCachingOn xmlns="6d93d202-47fc-4405-873a-cab67cc5f1b2">false</OutputCachingOn>
    <ParentAssetId xmlns="6d93d202-47fc-4405-873a-cab67cc5f1b2" xsi:nil="true"/>
    <LocManualTestRequired xmlns="6d93d202-47fc-4405-873a-cab67cc5f1b2">false</LocManualTestRequired>
    <LocalizationTagsTaxHTField0 xmlns="6d93d202-47fc-4405-873a-cab67cc5f1b2">
      <Terms xmlns="http://schemas.microsoft.com/office/infopath/2007/PartnerControls"/>
    </LocalizationTagsTaxHTField0>
    <CampaignTagsTaxHTField0 xmlns="6d93d202-47fc-4405-873a-cab67cc5f1b2">
      <Terms xmlns="http://schemas.microsoft.com/office/infopath/2007/PartnerControls"/>
    </CampaignTagsTaxHTField0>
    <LocLastLocAttemptVersionLookup xmlns="6d93d202-47fc-4405-873a-cab67cc5f1b2">170158</LocLastLocAttemptVersionLookup>
    <InternalTagsTaxHTField0 xmlns="6d93d202-47fc-4405-873a-cab67cc5f1b2">
      <Terms xmlns="http://schemas.microsoft.com/office/infopath/2007/PartnerControls"/>
    </InternalTagsTaxHTField0>
    <LocRecommendedHandoff xmlns="6d93d202-47fc-4405-873a-cab67cc5f1b2" xsi:nil="true"/>
    <BlockPublish xmlns="6d93d202-47fc-4405-873a-cab67cc5f1b2">false</BlockPublish>
    <LocComments xmlns="6d93d202-47fc-4405-873a-cab67cc5f1b2" xsi:nil="true"/>
    <TaxCatchAll xmlns="6d93d202-47fc-4405-873a-cab67cc5f1b2"/>
    <OriginalRelease xmlns="6d93d202-47fc-4405-873a-cab67cc5f1b2">14</OriginalRelease>
    <RecommendationsModifier xmlns="6d93d202-47fc-4405-873a-cab67cc5f1b2" xsi:nil="true"/>
    <ScenarioTagsTaxHTField0 xmlns="6d93d202-47fc-4405-873a-cab67cc5f1b2">
      <Terms xmlns="http://schemas.microsoft.com/office/infopath/2007/PartnerControls"/>
    </ScenarioTagsTaxHTField0>
    <FeatureTagsTaxHTField0 xmlns="6d93d202-47fc-4405-873a-cab67cc5f1b2">
      <Terms xmlns="http://schemas.microsoft.com/office/infopath/2007/PartnerControls"/>
    </FeatureTagsTaxHTField0>
    <LocMarketGroupTiers2 xmlns="6d93d202-47fc-4405-873a-cab67cc5f1b2" xsi:nil="true"/>
  </documentManagement>
</p:properties>
</file>

<file path=customXml/itemProps1.xml><?xml version="1.0" encoding="utf-8"?>
<ds:datastoreItem xmlns:ds="http://schemas.openxmlformats.org/officeDocument/2006/customXml" ds:itemID="{4CDF1A0C-CFBC-43C4-B66C-6A39D34967F7}">
  <ds:schemaRefs>
    <ds:schemaRef ds:uri="http://schemas.microsoft.com/sharepoint/v3/contenttype/forms"/>
  </ds:schemaRefs>
</ds:datastoreItem>
</file>

<file path=customXml/itemProps2.xml><?xml version="1.0" encoding="utf-8"?>
<ds:datastoreItem xmlns:ds="http://schemas.openxmlformats.org/officeDocument/2006/customXml" ds:itemID="{B4FD0025-B240-4854-891C-BA58ACC09C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93d202-47fc-4405-873a-cab67cc5f1b2"/>
    <ds:schemaRef ds:uri="64acb2c5-0a2b-4bda-bd34-58e36cbb80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25C35-DB16-4838-98EB-2166CA420D3C}">
  <ds:schemaRefs>
    <ds:schemaRef ds:uri="http://schemas.microsoft.com/office/2006/metadata/properties"/>
    <ds:schemaRef ds:uri="http://schemas.microsoft.com/office/infopath/2007/PartnerControls"/>
    <ds:schemaRef ds:uri="6d93d202-47fc-4405-873a-cab67cc5f1b2"/>
    <ds:schemaRef ds:uri="64acb2c5-0a2b-4bda-bd34-58e36cbb80d2"/>
  </ds:schemaRefs>
</ds:datastoreItem>
</file>

<file path=docProps/app.xml><?xml version="1.0" encoding="utf-8"?>
<Properties xmlns="http://schemas.openxmlformats.org/officeDocument/2006/extended-properties" xmlns:vt="http://schemas.openxmlformats.org/officeDocument/2006/docPropsVTypes">
  <Template>Vue</Template>
  <TotalTime>675</TotalTime>
  <Words>398</Words>
  <Application>Microsoft Office PowerPoint</Application>
  <PresentationFormat>Affichage à l'écran (4:3)</PresentationFormat>
  <Paragraphs>44</Paragraphs>
  <Slides>36</Slides>
  <Notes>0</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36</vt:i4>
      </vt:variant>
    </vt:vector>
  </HeadingPairs>
  <TitlesOfParts>
    <vt:vector size="41" baseType="lpstr">
      <vt:lpstr>Arial</vt:lpstr>
      <vt:lpstr>Century Schoolbook</vt:lpstr>
      <vt:lpstr>Wingdings</vt:lpstr>
      <vt:lpstr>Wingdings 2</vt:lpstr>
      <vt:lpstr>Vue</vt:lpstr>
      <vt:lpstr>P4  </vt:lpstr>
      <vt:lpstr>Introduction</vt:lpstr>
      <vt:lpstr>Les parties du site qui ne sont pas optimisées pour le SEO et/ou qui ne sont pas à jour en termes d’accessibilité Actions correctives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Avant / Après</vt:lpstr>
      <vt:lpstr>Présentation PowerPoint</vt:lpstr>
      <vt:lpstr>Présentation PowerPoint</vt:lpstr>
      <vt:lpstr>Présentation PowerPoint</vt:lpstr>
      <vt:lpstr>Amélioration structure HTML</vt:lpstr>
      <vt:lpstr>Les points d’améliorations</vt:lpstr>
      <vt:lpstr>Présentation PowerPoint</vt:lpstr>
      <vt:lpstr>Accessibilités</vt:lpstr>
      <vt:lpstr>https://wave.webaim.org/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P4</dc:title>
  <dc:creator>Anissa BOUGOUFA</dc:creator>
  <cp:lastModifiedBy>Anissa BOUGOUFA</cp:lastModifiedBy>
  <cp:revision>38</cp:revision>
  <dcterms:created xsi:type="dcterms:W3CDTF">2022-12-17T09:46:00Z</dcterms:created>
  <dcterms:modified xsi:type="dcterms:W3CDTF">2023-01-22T21:36:43Z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0x01010069924D1ECC420D47A2456556BC94F7370400BDF4491DEA4973499845289601F88B9F</vt:lpwstr>
  </property>
  <property fmtid="{D5CDD505-2E9C-101B-9397-08002B2CF9AE}" pid="3" name="Applications">
    <vt:lpwstr>53;#PowerPoint 12</vt:lpwstr>
  </property>
  <property fmtid="{D5CDD505-2E9C-101B-9397-08002B2CF9AE}" pid="4" name="Order">
    <vt:r8>8551400</vt:r8>
  </property>
  <property fmtid="{D5CDD505-2E9C-101B-9397-08002B2CF9AE}" pid="5" name="APTrustLevel">
    <vt:r8>3</vt:r8>
  </property>
</Properties>
</file>